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71" r:id="rId13"/>
    <p:sldId id="272" r:id="rId14"/>
    <p:sldId id="273" r:id="rId15"/>
    <p:sldId id="274" r:id="rId16"/>
    <p:sldId id="275" r:id="rId17"/>
    <p:sldId id="276" r:id="rId18"/>
    <p:sldId id="277" r:id="rId19"/>
    <p:sldId id="278" r:id="rId20"/>
  </p:sldIdLst>
  <p:sldSz cx="12192000" cy="6858000"/>
  <p:notesSz cx="6858000" cy="9144000"/>
  <p:embeddedFontLst>
    <p:embeddedFont>
      <p:font typeface="Play"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8STFTq4qJHa5lwSlkWsAqQwzI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Welcome to Session 3 of our course. In this presentation, we will cover the basics of Internet Navigation, including what is the internet, web browsers, searching for information online, and internet security and privacy.</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use email for communication, it is necessary to have an email account. We will go through the different steps involved in creating an email account such as choosing an email address, password strength, and email verification.</a:t>
            </a: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steps to create an email account vary depending on the email service provider. However, the basic steps involve providing personal information such as name, date of birth, and phone number. You will also need to choose an email address and a strong password.</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you have created an email account, you can start sending and receiving emails. We will go through the different steps involved in sending, receiving, and organizing emails.</a:t>
            </a:r>
            <a:endParaRPr/>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send an email, you will need to compose a new email, enter the recipient's email address, add a subject, and write the message. You can also add attachments to the email.</a:t>
            </a:r>
            <a:endParaRPr/>
          </a:p>
        </p:txBody>
      </p:sp>
      <p:sp>
        <p:nvSpPr>
          <p:cNvPr id="258" name="Google Shape;2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reply to an email, you can click on the reply button in the email. This will open a new email window with the original email already included. You can then compose your reply and send it.</a:t>
            </a:r>
            <a:endParaRPr/>
          </a:p>
        </p:txBody>
      </p:sp>
      <p:sp>
        <p:nvSpPr>
          <p:cNvPr id="269" name="Google Shape;2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forward an email, you need to open the email and click on the forward button. This will open a new email window with the original email already included. You can then add the email address of the recipient and send it.</a:t>
            </a:r>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Organizing emails in folders can help you manage your emails efficiently. Most email service providers allow you to create folders and move emails to specific folders. This can help you keep track of important emails and reduce clutter.</a:t>
            </a:r>
            <a:endParaRPr/>
          </a:p>
        </p:txBody>
      </p:sp>
      <p:sp>
        <p:nvSpPr>
          <p:cNvPr id="288" name="Google Shape;28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can attach files to an email by clicking on the attachment button in the email. You can then select the file you want to attach and add it to the email. It is important to note that there is a size limit to the attachment.</a:t>
            </a:r>
            <a:endParaRPr/>
          </a:p>
        </p:txBody>
      </p:sp>
      <p:sp>
        <p:nvSpPr>
          <p:cNvPr id="299" name="Google Shape;29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Most file types can be attached to an email such as documents, photos, and videos. However, it is important to note that some email service providers may have restrictions on the types of files that can be attached.</a:t>
            </a:r>
            <a:endParaRPr/>
          </a:p>
        </p:txBody>
      </p:sp>
      <p:sp>
        <p:nvSpPr>
          <p:cNvPr id="307" name="Google Shape;30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Most email service providers have a size limit on the attachments that can be added to an email. It is important to check the size limit before attaching a file. If the file is too large, it can be shared using a cloud storage service such as Google Drive or Dropbox.</a:t>
            </a: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Email is a digital communication tool used to send and receive messages over the Internet. It is a fast and efficient way to communicate with people around the world. We will explore the various benefits of using email for communication.</a:t>
            </a: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Email is a digital communication tool that allows you to send and receive messages over the Internet. It is a fast and efficient way to communicate with people around the world.</a:t>
            </a: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Email is a convenient and cost-effective way to communicate with others. It allows you to send messages 24/7, without the need to wait for your recipient to be available. It is also useful for sending and receiving important documents and files.</a:t>
            </a: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different email service providers available that offer email services to users. We will explore some of the popular email service providers such as Gmail, Outlook, Yahoo, and Zoho.</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Gmail is a free email service provided by Google. It offers several features such as a large storage capacity, spam filtering, and integration with other Google products.</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Outlook is a free email service provided by Microsoft. It offers several features such as a calendar, contacts, and tasks. It also offers integration with other Microsoft products.</a:t>
            </a:r>
            <a:endParaRPr/>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Yahoo is a free email service provided by Yahoo!. It offers several features such as a large storage capacity, spam filtering, and integration with other Yahoo! products.</a:t>
            </a:r>
            <a:endParaRPr/>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Zoho is a free email service provided by Zoho Corporation. It offers several features such as a calendar, contacts, and tasks. It also offers integration with other Zoho products.</a:t>
            </a:r>
            <a:endParaRPr/>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0" name="Google Shape;90;p1"/>
          <p:cNvSpPr txBox="1">
            <a:spLocks noGrp="1"/>
          </p:cNvSpPr>
          <p:nvPr>
            <p:ph type="ctrTitle"/>
          </p:nvPr>
        </p:nvSpPr>
        <p:spPr>
          <a:xfrm>
            <a:off x="1301262" y="590062"/>
            <a:ext cx="5517822" cy="28389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5600"/>
              <a:buFont typeface="Play"/>
              <a:buNone/>
            </a:pPr>
            <a:r>
              <a:rPr lang="el-GR" sz="5600" dirty="0" smtClean="0">
                <a:solidFill>
                  <a:srgbClr val="FFFFFF"/>
                </a:solidFill>
              </a:rPr>
              <a:t>Βασική Χρήση Υπολογιστών</a:t>
            </a:r>
            <a:endParaRPr sz="5600" dirty="0">
              <a:solidFill>
                <a:srgbClr val="FFFFFF"/>
              </a:solidFill>
            </a:endParaRPr>
          </a:p>
        </p:txBody>
      </p:sp>
      <p:sp>
        <p:nvSpPr>
          <p:cNvPr id="91" name="Google Shape;91;p1"/>
          <p:cNvSpPr txBox="1">
            <a:spLocks noGrp="1"/>
          </p:cNvSpPr>
          <p:nvPr>
            <p:ph type="subTitle" idx="1"/>
          </p:nvPr>
        </p:nvSpPr>
        <p:spPr>
          <a:xfrm>
            <a:off x="5642044" y="4698614"/>
            <a:ext cx="5088650" cy="119812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FFFFFF"/>
              </a:buClr>
              <a:buSzPts val="2000"/>
              <a:buNone/>
            </a:pPr>
            <a:r>
              <a:rPr lang="el-GR" sz="2000" dirty="0" smtClean="0">
                <a:solidFill>
                  <a:srgbClr val="FFFFFF"/>
                </a:solidFill>
              </a:rPr>
              <a:t>Ενότητα 6</a:t>
            </a:r>
            <a:r>
              <a:rPr lang="en-US" sz="2000" dirty="0" smtClean="0">
                <a:solidFill>
                  <a:srgbClr val="FFFFFF"/>
                </a:solidFill>
              </a:rPr>
              <a:t>: </a:t>
            </a:r>
            <a:r>
              <a:rPr lang="el-GR" sz="2000" dirty="0" smtClean="0">
                <a:solidFill>
                  <a:srgbClr val="FFFFFF"/>
                </a:solidFill>
              </a:rPr>
              <a:t>Επικοινωνί</a:t>
            </a:r>
            <a:r>
              <a:rPr lang="el-GR" sz="2000" dirty="0" smtClean="0">
                <a:solidFill>
                  <a:srgbClr val="FFFFFF"/>
                </a:solidFill>
              </a:rPr>
              <a:t>α μέσω </a:t>
            </a:r>
            <a:r>
              <a:rPr lang="en-US" sz="2000" dirty="0" smtClean="0">
                <a:solidFill>
                  <a:srgbClr val="FFFFFF"/>
                </a:solidFill>
              </a:rPr>
              <a:t>email</a:t>
            </a:r>
            <a:endParaRPr sz="2000" dirty="0">
              <a:solidFill>
                <a:srgbClr val="FFFFFF"/>
              </a:solidFill>
            </a:endParaRPr>
          </a:p>
        </p:txBody>
      </p:sp>
      <p:cxnSp>
        <p:nvCxnSpPr>
          <p:cNvPr id="92" name="Google Shape;92;p1"/>
          <p:cNvCxnSpPr/>
          <p:nvPr/>
        </p:nvCxnSpPr>
        <p:spPr>
          <a:xfrm>
            <a:off x="1301262" y="3496322"/>
            <a:ext cx="0" cy="3352800"/>
          </a:xfrm>
          <a:prstGeom prst="straightConnector1">
            <a:avLst/>
          </a:prstGeom>
          <a:noFill/>
          <a:ln w="25400" cap="sq" cmpd="sng">
            <a:solidFill>
              <a:srgbClr val="FFFFFF"/>
            </a:solidFill>
            <a:prstDash val="solid"/>
            <a:bevel/>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400"/>
                                        <p:tgtEl>
                                          <p:spTgt spid="90"/>
                                        </p:tgtEl>
                                      </p:cBhvr>
                                    </p:animEffect>
                                  </p:childTnLst>
                                </p:cTn>
                              </p:par>
                              <p:par>
                                <p:cTn id="8" presetID="10" presetClass="entr" presetSubtype="0" fill="hold" nodeType="withEffect">
                                  <p:stCondLst>
                                    <p:cond delay="2000"/>
                                  </p:stCondLst>
                                  <p:childTnLst>
                                    <p:set>
                                      <p:cBhvr>
                                        <p:cTn id="9" dur="1" fill="hold">
                                          <p:stCondLst>
                                            <p:cond delay="0"/>
                                          </p:stCondLst>
                                        </p:cTn>
                                        <p:tgtEl>
                                          <p:spTgt spid="91">
                                            <p:txEl>
                                              <p:pRg st="0" end="0"/>
                                            </p:txEl>
                                          </p:spTgt>
                                        </p:tgtEl>
                                        <p:attrNameLst>
                                          <p:attrName>style.visibility</p:attrName>
                                        </p:attrNameLst>
                                      </p:cBhvr>
                                      <p:to>
                                        <p:strVal val="visible"/>
                                      </p:to>
                                    </p:set>
                                    <p:animEffect transition="in" filter="fade">
                                      <p:cBhvr>
                                        <p:cTn id="10" dur="400"/>
                                        <p:tgtEl>
                                          <p:spTgt spid="91">
                                            <p:txEl>
                                              <p:pRg st="0" end="0"/>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cxnSp>
        <p:nvCxnSpPr>
          <p:cNvPr id="194" name="Google Shape;194;p11"/>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95" name="Google Shape;195;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96" name="Google Shape;196;p11" descr="Email security concept"/>
          <p:cNvPicPr preferRelativeResize="0">
            <a:picLocks noGrp="1"/>
          </p:cNvPicPr>
          <p:nvPr>
            <p:ph type="body" idx="1"/>
          </p:nvPr>
        </p:nvPicPr>
        <p:blipFill rotWithShape="1">
          <a:blip r:embed="rId3">
            <a:alphaModFix/>
          </a:blip>
          <a:srcRect l="13118" r="7063" b="-3"/>
          <a:stretch/>
        </p:blipFill>
        <p:spPr>
          <a:xfrm>
            <a:off x="20" y="914399"/>
            <a:ext cx="4416532" cy="5353523"/>
          </a:xfrm>
          <a:prstGeom prst="rect">
            <a:avLst/>
          </a:prstGeom>
          <a:noFill/>
          <a:ln>
            <a:noFill/>
          </a:ln>
        </p:spPr>
      </p:pic>
      <p:cxnSp>
        <p:nvCxnSpPr>
          <p:cNvPr id="197" name="Google Shape;197;p11"/>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198" name="Google Shape;198;p11"/>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4000"/>
              <a:buFont typeface="Play"/>
              <a:buNone/>
            </a:pPr>
            <a:r>
              <a:rPr lang="el-GR" sz="4000" b="1" dirty="0" smtClean="0"/>
              <a:t>Δημιουργία λογαριασμού </a:t>
            </a:r>
            <a:r>
              <a:rPr lang="en-US" sz="4000" b="1" dirty="0" smtClean="0"/>
              <a:t>e-mail</a:t>
            </a:r>
            <a:endParaRPr dirty="0"/>
          </a:p>
        </p:txBody>
      </p:sp>
      <p:sp>
        <p:nvSpPr>
          <p:cNvPr id="199" name="Google Shape;199;p11"/>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a:t>Επιλογή διεύθυνσης email </a:t>
            </a:r>
            <a:endParaRPr lang="en-US" sz="1400" b="1" dirty="0" smtClean="0"/>
          </a:p>
          <a:p>
            <a:pPr marL="0" lvl="0" indent="0">
              <a:spcBef>
                <a:spcPts val="0"/>
              </a:spcBef>
              <a:buSzPts val="1400"/>
              <a:buNone/>
            </a:pPr>
            <a:r>
              <a:rPr lang="el-GR" sz="1400" dirty="0" smtClean="0"/>
              <a:t>Η </a:t>
            </a:r>
            <a:r>
              <a:rPr lang="el-GR" sz="1400" dirty="0"/>
              <a:t>επιλογή μιας διεύθυνσης email είναι το πρώτο βήμα για τη δημιουργία ενός λογαριασμού email. Θα πρέπει να είναι μοναδικό και αξέχαστο, ώστε οι άνθρωποι να μπορούν εύκολα να το θυμούνται και να το χρησιμοποιούν για να επικοινωνούν μαζί σας.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Ισχυρός </a:t>
            </a:r>
            <a:r>
              <a:rPr lang="el-GR" sz="1400" b="1" dirty="0"/>
              <a:t>κωδικού πρόσβασης </a:t>
            </a:r>
            <a:endParaRPr lang="el-GR" sz="1400" b="1" dirty="0" smtClean="0"/>
          </a:p>
          <a:p>
            <a:pPr marL="0" lvl="0" indent="0">
              <a:spcBef>
                <a:spcPts val="0"/>
              </a:spcBef>
              <a:buSzPts val="1400"/>
              <a:buNone/>
            </a:pPr>
            <a:r>
              <a:rPr lang="el-GR" sz="1400" dirty="0" smtClean="0"/>
              <a:t>Η </a:t>
            </a:r>
            <a:r>
              <a:rPr lang="el-GR" sz="1400" dirty="0"/>
              <a:t>ισχύς του κωδικού πρόσβασης είναι σημαντική για να διατηρείτε ασφαλή τον λογαριασμό email σας. Ένας ισχυρός κωδικός πρόσβασης πρέπει να περιέχει ένα συνδυασμό γραμμάτων, αριθμών και ειδικών χαρακτήρων.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Επαλήθευση </a:t>
            </a:r>
            <a:r>
              <a:rPr lang="el-GR" sz="1400" b="1" dirty="0"/>
              <a:t>email </a:t>
            </a:r>
            <a:endParaRPr lang="el-GR" sz="1400" b="1" dirty="0" smtClean="0"/>
          </a:p>
          <a:p>
            <a:pPr marL="0" lvl="0" indent="0">
              <a:spcBef>
                <a:spcPts val="0"/>
              </a:spcBef>
              <a:buSzPts val="1400"/>
              <a:buNone/>
            </a:pPr>
            <a:r>
              <a:rPr lang="el-GR" sz="1400" dirty="0" smtClean="0"/>
              <a:t>Η </a:t>
            </a:r>
            <a:r>
              <a:rPr lang="el-GR" sz="1400" dirty="0"/>
              <a:t>επαλήθευση </a:t>
            </a:r>
            <a:r>
              <a:rPr lang="el-GR" sz="1400" dirty="0" smtClean="0"/>
              <a:t>είναι </a:t>
            </a:r>
            <a:r>
              <a:rPr lang="el-GR" sz="1400" dirty="0"/>
              <a:t>το τελευταίο βήμα για τη δημιουργία ενός λογαριασμού email. Επιβεβαιώνει ότι η διεύθυνση email σας ανήκει και διασφαλίζει ότι μόνο εσείς έχετε πρόσβαση στον λογαριασμό σας</a:t>
            </a:r>
            <a:r>
              <a:rPr lang="en-US" sz="1400" dirty="0" smtClean="0"/>
              <a:t>.</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cxnSp>
        <p:nvCxnSpPr>
          <p:cNvPr id="205" name="Google Shape;205;p1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06" name="Google Shape;206;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7" name="Google Shape;207;p12" descr="Protect safety on network activity business technology concept"/>
          <p:cNvPicPr preferRelativeResize="0">
            <a:picLocks noGrp="1"/>
          </p:cNvPicPr>
          <p:nvPr>
            <p:ph type="body" idx="1"/>
          </p:nvPr>
        </p:nvPicPr>
        <p:blipFill rotWithShape="1">
          <a:blip r:embed="rId3">
            <a:alphaModFix/>
          </a:blip>
          <a:srcRect l="41498" r="3435" b="2"/>
          <a:stretch/>
        </p:blipFill>
        <p:spPr>
          <a:xfrm>
            <a:off x="20" y="914399"/>
            <a:ext cx="4416532" cy="5353523"/>
          </a:xfrm>
          <a:prstGeom prst="rect">
            <a:avLst/>
          </a:prstGeom>
          <a:noFill/>
          <a:ln>
            <a:noFill/>
          </a:ln>
        </p:spPr>
      </p:pic>
      <p:cxnSp>
        <p:nvCxnSpPr>
          <p:cNvPr id="208" name="Google Shape;208;p12"/>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209" name="Google Shape;209;p12"/>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400"/>
              <a:buFont typeface="Play"/>
              <a:buNone/>
            </a:pPr>
            <a:r>
              <a:rPr lang="el-GR" sz="3400" b="1" dirty="0" smtClean="0"/>
              <a:t>Βήματα για τη Δημιουργία </a:t>
            </a:r>
            <a:r>
              <a:rPr lang="en-US" sz="3400" b="1" dirty="0" smtClean="0"/>
              <a:t>e-mail </a:t>
            </a:r>
            <a:r>
              <a:rPr lang="el-GR" sz="3400" b="1" dirty="0" smtClean="0"/>
              <a:t>λογαριασμού</a:t>
            </a:r>
            <a:endParaRPr dirty="0"/>
          </a:p>
        </p:txBody>
      </p:sp>
      <p:sp>
        <p:nvSpPr>
          <p:cNvPr id="210" name="Google Shape;210;p12"/>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smtClean="0"/>
              <a:t>Προσωπικά Στοιχεία</a:t>
            </a:r>
          </a:p>
          <a:p>
            <a:pPr marL="0" lvl="0" indent="0">
              <a:spcBef>
                <a:spcPts val="0"/>
              </a:spcBef>
              <a:buSzPts val="1400"/>
              <a:buNone/>
            </a:pPr>
            <a:r>
              <a:rPr lang="el-GR" sz="1400" dirty="0" smtClean="0"/>
              <a:t>Για </a:t>
            </a:r>
            <a:r>
              <a:rPr lang="el-GR" sz="1400" dirty="0"/>
              <a:t>να δημιουργήσετε έναν λογαριασμό email, πρέπει να δώσετε προσωπικά στοιχεία όπως το όνομά σας, την ημερομηνία γέννησης και τον αριθμό τηλεφώνου σας. Αυτό το βήμα είναι απαραίτητο για την επαλήθευση της ταυτότητάς σας και την προστασία του απορρήτου σας.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Διεύθυνση </a:t>
            </a:r>
            <a:r>
              <a:rPr lang="el-GR" sz="1400" b="1" dirty="0"/>
              <a:t>Email </a:t>
            </a:r>
            <a:endParaRPr lang="el-GR" sz="1400" b="1" dirty="0" smtClean="0"/>
          </a:p>
          <a:p>
            <a:pPr marL="0" lvl="0" indent="0">
              <a:spcBef>
                <a:spcPts val="0"/>
              </a:spcBef>
              <a:buSzPts val="1400"/>
              <a:buNone/>
            </a:pPr>
            <a:r>
              <a:rPr lang="el-GR" sz="1400" dirty="0" smtClean="0"/>
              <a:t>Επιλέξτε </a:t>
            </a:r>
            <a:r>
              <a:rPr lang="el-GR" sz="1400" dirty="0"/>
              <a:t>μια διεύθυνση email που είναι εύκολο να </a:t>
            </a:r>
            <a:r>
              <a:rPr lang="el-GR" sz="1400" dirty="0" smtClean="0"/>
              <a:t>θυμάστε. </a:t>
            </a:r>
            <a:r>
              <a:rPr lang="el-GR" sz="1400" dirty="0"/>
              <a:t>Θα πρέπει επίσης να είναι </a:t>
            </a:r>
            <a:r>
              <a:rPr lang="el-GR" sz="1400" dirty="0" smtClean="0"/>
              <a:t>μοναδική, </a:t>
            </a:r>
            <a:r>
              <a:rPr lang="el-GR" sz="1400" dirty="0"/>
              <a:t>να μην </a:t>
            </a:r>
            <a:r>
              <a:rPr lang="el-GR" sz="1400" dirty="0" smtClean="0"/>
              <a:t>υπάρχει δηλαδή από κάποιον άλλο </a:t>
            </a:r>
            <a:r>
              <a:rPr lang="el-GR" sz="1400" dirty="0"/>
              <a:t>χρήστη.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Ισχυρός </a:t>
            </a:r>
            <a:r>
              <a:rPr lang="el-GR" sz="1400" b="1" dirty="0"/>
              <a:t>κωδικός πρόσβασης </a:t>
            </a:r>
            <a:endParaRPr lang="el-GR" sz="1400" b="1" dirty="0" smtClean="0"/>
          </a:p>
          <a:p>
            <a:pPr marL="0" lvl="0" indent="0">
              <a:spcBef>
                <a:spcPts val="0"/>
              </a:spcBef>
              <a:buSzPts val="1400"/>
              <a:buNone/>
            </a:pPr>
            <a:r>
              <a:rPr lang="el-GR" sz="1400" dirty="0" smtClean="0"/>
              <a:t>Δημιουργήστε </a:t>
            </a:r>
            <a:r>
              <a:rPr lang="el-GR" sz="1400" dirty="0"/>
              <a:t>έναν ισχυρό κωδικό πρόσβασης που είναι εύκολο να θυμάστε αλλά δύσκολο να </a:t>
            </a:r>
            <a:r>
              <a:rPr lang="el-GR" sz="1400" dirty="0" smtClean="0"/>
              <a:t>μαντέψει κάποιος άλλος. </a:t>
            </a:r>
            <a:r>
              <a:rPr lang="el-GR" sz="1400" dirty="0"/>
              <a:t>Χρησιμοποιήστε έναν συνδυασμό κεφαλαίων και πεζών γραμμάτων, αριθμών και συμβόλων.</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cxnSp>
        <p:nvCxnSpPr>
          <p:cNvPr id="249" name="Google Shape;249;p1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50" name="Google Shape;250;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1" name="Google Shape;251;p16" descr="Rural mailbox"/>
          <p:cNvPicPr preferRelativeResize="0">
            <a:picLocks noGrp="1"/>
          </p:cNvPicPr>
          <p:nvPr>
            <p:ph type="body" idx="1"/>
          </p:nvPr>
        </p:nvPicPr>
        <p:blipFill rotWithShape="1">
          <a:blip r:embed="rId3">
            <a:alphaModFix/>
          </a:blip>
          <a:srcRect l="25098" r="19836" b="2"/>
          <a:stretch/>
        </p:blipFill>
        <p:spPr>
          <a:xfrm>
            <a:off x="20" y="914399"/>
            <a:ext cx="4416532" cy="5353523"/>
          </a:xfrm>
          <a:prstGeom prst="rect">
            <a:avLst/>
          </a:prstGeom>
          <a:noFill/>
          <a:ln>
            <a:noFill/>
          </a:ln>
        </p:spPr>
      </p:pic>
      <p:cxnSp>
        <p:nvCxnSpPr>
          <p:cNvPr id="252" name="Google Shape;252;p16"/>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253" name="Google Shape;253;p16"/>
          <p:cNvSpPr txBox="1">
            <a:spLocks noGrp="1"/>
          </p:cNvSpPr>
          <p:nvPr>
            <p:ph type="title"/>
          </p:nvPr>
        </p:nvSpPr>
        <p:spPr>
          <a:xfrm>
            <a:off x="5029200" y="914400"/>
            <a:ext cx="6501810" cy="1097280"/>
          </a:xfrm>
          <a:prstGeom prst="rect">
            <a:avLst/>
          </a:prstGeom>
          <a:noFill/>
          <a:ln>
            <a:noFill/>
          </a:ln>
        </p:spPr>
        <p:txBody>
          <a:bodyPr spcFirstLastPara="1" wrap="square" lIns="91425" tIns="45700" rIns="91425" bIns="45700" anchor="t" anchorCtr="0">
            <a:normAutofit/>
          </a:bodyPr>
          <a:lstStyle/>
          <a:p>
            <a:pPr lvl="0">
              <a:buSzPts val="3400"/>
            </a:pPr>
            <a:r>
              <a:rPr lang="el-GR" sz="3600" dirty="0"/>
              <a:t>Αποστολή, λήψη και οργάνωση </a:t>
            </a:r>
            <a:r>
              <a:rPr lang="el-GR" sz="3600" dirty="0" smtClean="0"/>
              <a:t>των email</a:t>
            </a:r>
            <a:r>
              <a:rPr lang="en-US" sz="3600" dirty="0"/>
              <a:t>s</a:t>
            </a:r>
            <a:endParaRPr dirty="0"/>
          </a:p>
        </p:txBody>
      </p:sp>
      <p:sp>
        <p:nvSpPr>
          <p:cNvPr id="254" name="Google Shape;254;p16"/>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a:t>Αποστολή email </a:t>
            </a:r>
            <a:endParaRPr lang="en-US" sz="1400" b="1" dirty="0" smtClean="0"/>
          </a:p>
          <a:p>
            <a:pPr marL="0" lvl="0" indent="0">
              <a:spcBef>
                <a:spcPts val="0"/>
              </a:spcBef>
              <a:buSzPts val="1400"/>
              <a:buNone/>
            </a:pPr>
            <a:r>
              <a:rPr lang="el-GR" sz="1400" dirty="0" smtClean="0"/>
              <a:t>Πριν </a:t>
            </a:r>
            <a:r>
              <a:rPr lang="el-GR" sz="1400" dirty="0"/>
              <a:t>στείλετε ένα email, πρέπει να δημιουργήσετε ένα νέο μήνυμα, να προσθέσετε έναν παραλήπτη και να γράψετε το θέμα και το σώμα του μηνύματος. Μόλις όλα είναι έτοιμα, μπορείτε να κάνετε κλικ στο κουμπί αποστολής για να στείλετε το email.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Λήψη </a:t>
            </a:r>
            <a:r>
              <a:rPr lang="el-GR" sz="1400" b="1" dirty="0"/>
              <a:t>email </a:t>
            </a:r>
            <a:endParaRPr lang="en-US" sz="1400" b="1" dirty="0" smtClean="0"/>
          </a:p>
          <a:p>
            <a:pPr marL="0" lvl="0" indent="0">
              <a:spcBef>
                <a:spcPts val="0"/>
              </a:spcBef>
              <a:buSzPts val="1400"/>
              <a:buNone/>
            </a:pPr>
            <a:r>
              <a:rPr lang="el-GR" sz="1400" dirty="0" smtClean="0"/>
              <a:t>Όταν </a:t>
            </a:r>
            <a:r>
              <a:rPr lang="el-GR" sz="1400" dirty="0"/>
              <a:t>κάποιος σας στέλνει ένα email, θα εμφανίζεται στα εισερχόμενά σας. Μπορείτε να διαβάσετε το email, να απαντήσετε σε αυτό ή να το προωθήσετε σε κάποιον άλλο.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Οργάνωση email</a:t>
            </a:r>
            <a:endParaRPr lang="en-US" sz="1400" b="1" dirty="0" smtClean="0"/>
          </a:p>
          <a:p>
            <a:pPr marL="0" lvl="0" indent="0">
              <a:spcBef>
                <a:spcPts val="0"/>
              </a:spcBef>
              <a:buSzPts val="1400"/>
              <a:buNone/>
            </a:pPr>
            <a:r>
              <a:rPr lang="el-GR" sz="1400" dirty="0" smtClean="0"/>
              <a:t>Μπορείτε </a:t>
            </a:r>
            <a:r>
              <a:rPr lang="el-GR" sz="1400" dirty="0"/>
              <a:t>να οργανώσετε τα email σας δημιουργώντας φακέλους, ετικέτες ή κατηγορίες. Με αυτόν τον τρόπο, μπορείτε να διατηρήσετε τα εισερχόμενά σας χωρίς ακαταστασία και να βρείτε εύκολα σημαντικά μηνύματα ηλεκτρονικού ταχυδρομείου.</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cxnSp>
        <p:nvCxnSpPr>
          <p:cNvPr id="260" name="Google Shape;260;p17"/>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61" name="Google Shape;261;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262" name="Google Shape;262;p17" descr="Mail go now"/>
          <p:cNvPicPr preferRelativeResize="0">
            <a:picLocks noGrp="1"/>
          </p:cNvPicPr>
          <p:nvPr>
            <p:ph type="body" idx="1"/>
          </p:nvPr>
        </p:nvPicPr>
        <p:blipFill rotWithShape="1">
          <a:blip r:embed="rId3">
            <a:alphaModFix/>
          </a:blip>
          <a:srcRect l="13557" r="11174" b="-1"/>
          <a:stretch/>
        </p:blipFill>
        <p:spPr>
          <a:xfrm>
            <a:off x="1" y="2613892"/>
            <a:ext cx="3739895" cy="3689359"/>
          </a:xfrm>
          <a:prstGeom prst="rect">
            <a:avLst/>
          </a:prstGeom>
          <a:noFill/>
          <a:ln>
            <a:noFill/>
          </a:ln>
        </p:spPr>
      </p:pic>
      <p:cxnSp>
        <p:nvCxnSpPr>
          <p:cNvPr id="263" name="Google Shape;263;p17"/>
          <p:cNvCxnSpPr/>
          <p:nvPr/>
        </p:nvCxnSpPr>
        <p:spPr>
          <a:xfrm rot="10800000" flipH="1">
            <a:off x="0" y="6274446"/>
            <a:ext cx="3739896" cy="1"/>
          </a:xfrm>
          <a:prstGeom prst="straightConnector1">
            <a:avLst/>
          </a:prstGeom>
          <a:noFill/>
          <a:ln w="76200" cap="flat" cmpd="sng">
            <a:solidFill>
              <a:schemeClr val="accent1"/>
            </a:solidFill>
            <a:prstDash val="solid"/>
            <a:miter lim="800000"/>
            <a:headEnd type="none" w="sm" len="sm"/>
            <a:tailEnd type="none" w="sm" len="sm"/>
          </a:ln>
        </p:spPr>
      </p:cxnSp>
      <p:sp>
        <p:nvSpPr>
          <p:cNvPr id="264" name="Google Shape;264;p17"/>
          <p:cNvSpPr txBox="1">
            <a:spLocks noGrp="1"/>
          </p:cNvSpPr>
          <p:nvPr>
            <p:ph type="title"/>
          </p:nvPr>
        </p:nvSpPr>
        <p:spPr>
          <a:xfrm>
            <a:off x="640080" y="914401"/>
            <a:ext cx="3099816" cy="147781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3600"/>
              <a:buFont typeface="Play"/>
              <a:buNone/>
            </a:pPr>
            <a:r>
              <a:rPr lang="el-GR" sz="3600" b="1" dirty="0" smtClean="0"/>
              <a:t>Αποστολή Μηνύματος (</a:t>
            </a:r>
            <a:r>
              <a:rPr lang="en-US" sz="3600" b="1" dirty="0" smtClean="0"/>
              <a:t>email</a:t>
            </a:r>
            <a:r>
              <a:rPr lang="el-GR" sz="3600" b="1" dirty="0" smtClean="0"/>
              <a:t>)</a:t>
            </a:r>
            <a:endParaRPr dirty="0"/>
          </a:p>
        </p:txBody>
      </p:sp>
      <p:sp>
        <p:nvSpPr>
          <p:cNvPr id="265" name="Google Shape;265;p17"/>
          <p:cNvSpPr txBox="1">
            <a:spLocks noGrp="1"/>
          </p:cNvSpPr>
          <p:nvPr>
            <p:ph type="body" idx="2"/>
          </p:nvPr>
        </p:nvSpPr>
        <p:spPr>
          <a:xfrm>
            <a:off x="4325537" y="1014984"/>
            <a:ext cx="7205472" cy="5288266"/>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smtClean="0"/>
              <a:t>Σύνταξη Μηνύματος</a:t>
            </a:r>
            <a:endParaRPr lang="en-US" sz="1400" b="1" dirty="0" smtClean="0"/>
          </a:p>
          <a:p>
            <a:pPr marL="0" lvl="0" indent="0">
              <a:spcBef>
                <a:spcPts val="0"/>
              </a:spcBef>
              <a:buSzPts val="1400"/>
              <a:buNone/>
            </a:pPr>
            <a:r>
              <a:rPr lang="el-GR" sz="1400" dirty="0" smtClean="0"/>
              <a:t>Για </a:t>
            </a:r>
            <a:r>
              <a:rPr lang="el-GR" sz="1400" dirty="0"/>
              <a:t>να στείλετε ένα email, θα χρειαστεί να ανοίξετε το πρόγραμμα-πελάτη email σας και να συντάξετε ένα νέο email.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Εισαγωγή διεύθυνσης </a:t>
            </a:r>
            <a:r>
              <a:rPr lang="el-GR" sz="1400" b="1" dirty="0"/>
              <a:t>email του παραλήπτη </a:t>
            </a:r>
            <a:endParaRPr lang="el-GR" sz="1400" b="1" dirty="0" smtClean="0"/>
          </a:p>
          <a:p>
            <a:pPr marL="0" lvl="0" indent="0">
              <a:spcBef>
                <a:spcPts val="0"/>
              </a:spcBef>
              <a:buSzPts val="1400"/>
              <a:buNone/>
            </a:pPr>
            <a:r>
              <a:rPr lang="el-GR" sz="1400" dirty="0" smtClean="0"/>
              <a:t>Για </a:t>
            </a:r>
            <a:r>
              <a:rPr lang="el-GR" sz="1400" dirty="0"/>
              <a:t>να στείλετε ένα email, θα χρειαστεί να εισαγάγετε τη διεύθυνση email του παραλήπτη στο πεδίο «Προς».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Προσθήκη </a:t>
            </a:r>
            <a:r>
              <a:rPr lang="el-GR" sz="1400" b="1" dirty="0"/>
              <a:t>θέματος </a:t>
            </a:r>
            <a:endParaRPr lang="el-GR" sz="1400" b="1" dirty="0" smtClean="0"/>
          </a:p>
          <a:p>
            <a:pPr marL="0" lvl="0" indent="0">
              <a:spcBef>
                <a:spcPts val="0"/>
              </a:spcBef>
              <a:buSzPts val="1400"/>
              <a:buNone/>
            </a:pPr>
            <a:r>
              <a:rPr lang="el-GR" sz="1400" dirty="0" smtClean="0"/>
              <a:t>Για </a:t>
            </a:r>
            <a:r>
              <a:rPr lang="el-GR" sz="1400" dirty="0"/>
              <a:t>να διασφαλίσετε ότι ο παραλήπτης γνωρίζει περί τίνος πρόκειται για το μήνυμα ηλεκτρονικού ταχυδρομείου, θα πρέπει να προσθέσετε μια σαφή και συνοπτική γραμμή θέματος στο μήνυμα ηλεκτρονικού ταχυδρομείου.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«Σώμα» μηνύματος</a:t>
            </a:r>
          </a:p>
          <a:p>
            <a:pPr marL="0" lvl="0" indent="0">
              <a:spcBef>
                <a:spcPts val="0"/>
              </a:spcBef>
              <a:buSzPts val="1400"/>
              <a:buNone/>
            </a:pPr>
            <a:r>
              <a:rPr lang="el-GR" sz="1400" dirty="0" smtClean="0"/>
              <a:t>Για </a:t>
            </a:r>
            <a:r>
              <a:rPr lang="el-GR" sz="1400" dirty="0"/>
              <a:t>να στείλετε ένα email, θα πρέπει να γράψετε το μήνυμα στο σώμα του email. Βεβαιωθείτε ότι το μήνυμα είναι σαφές και περιεκτικό. </a:t>
            </a:r>
            <a:endParaRPr lang="el-GR" sz="1400" dirty="0" smtClean="0"/>
          </a:p>
          <a:p>
            <a:pPr marL="0" lvl="0" indent="0">
              <a:spcBef>
                <a:spcPts val="0"/>
              </a:spcBef>
              <a:buSzPts val="1400"/>
              <a:buNone/>
            </a:pPr>
            <a:endParaRPr lang="el-GR" sz="1400" dirty="0" smtClean="0"/>
          </a:p>
          <a:p>
            <a:pPr marL="0" lvl="0" indent="0">
              <a:spcBef>
                <a:spcPts val="0"/>
              </a:spcBef>
              <a:buSzPts val="1400"/>
              <a:buNone/>
            </a:pPr>
            <a:r>
              <a:rPr lang="el-GR" sz="1400" b="1" dirty="0" smtClean="0"/>
              <a:t>Επισύναψη αρχείων</a:t>
            </a:r>
          </a:p>
          <a:p>
            <a:pPr marL="0" lvl="0" indent="0">
              <a:spcBef>
                <a:spcPts val="0"/>
              </a:spcBef>
              <a:buSzPts val="1400"/>
              <a:buNone/>
            </a:pPr>
            <a:r>
              <a:rPr lang="el-GR" sz="1400" dirty="0" smtClean="0"/>
              <a:t>Μπορείτε </a:t>
            </a:r>
            <a:r>
              <a:rPr lang="el-GR" sz="1400" dirty="0"/>
              <a:t>επίσης να επισυνάψετε αρχεία, εικόνες ή έγγραφα στο email κάνοντας κλικ στο κουμπί «Επισύναψη».</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cxnSp>
        <p:nvCxnSpPr>
          <p:cNvPr id="271" name="Google Shape;271;p1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72" name="Google Shape;272;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18" descr="Online Message Concept on Pixelated Background"/>
          <p:cNvPicPr preferRelativeResize="0">
            <a:picLocks noGrp="1"/>
          </p:cNvPicPr>
          <p:nvPr>
            <p:ph type="body" idx="1"/>
          </p:nvPr>
        </p:nvPicPr>
        <p:blipFill rotWithShape="1">
          <a:blip r:embed="rId3">
            <a:alphaModFix/>
          </a:blip>
          <a:srcRect l="12341" r="-1" b="-1"/>
          <a:stretch/>
        </p:blipFill>
        <p:spPr>
          <a:xfrm>
            <a:off x="20" y="535709"/>
            <a:ext cx="8229580" cy="5820640"/>
          </a:xfrm>
          <a:prstGeom prst="rect">
            <a:avLst/>
          </a:prstGeom>
          <a:noFill/>
          <a:ln>
            <a:noFill/>
          </a:ln>
        </p:spPr>
      </p:pic>
      <p:cxnSp>
        <p:nvCxnSpPr>
          <p:cNvPr id="274" name="Google Shape;274;p18"/>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75" name="Google Shape;275;p18"/>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l-GR" sz="3600" b="1" dirty="0" smtClean="0"/>
              <a:t>Απάντηση </a:t>
            </a:r>
            <a:r>
              <a:rPr lang="el-GR" sz="3600" b="1" dirty="0" err="1" smtClean="0"/>
              <a:t>σ΄ένα</a:t>
            </a:r>
            <a:r>
              <a:rPr lang="el-GR" sz="3600" b="1" dirty="0" smtClean="0"/>
              <a:t> </a:t>
            </a:r>
            <a:r>
              <a:rPr lang="en-US" sz="3600" b="1" dirty="0" smtClean="0"/>
              <a:t>email</a:t>
            </a:r>
            <a:endParaRPr dirty="0"/>
          </a:p>
        </p:txBody>
      </p:sp>
      <p:sp>
        <p:nvSpPr>
          <p:cNvPr id="276" name="Google Shape;276;p18"/>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a:t>Η απάντηση σε ένα email είναι εύκολη. Απλώς κάντε κλικ στο κουμπί </a:t>
            </a:r>
            <a:r>
              <a:rPr lang="el-GR" sz="1400" dirty="0" smtClean="0"/>
              <a:t>«απάντηση» </a:t>
            </a:r>
            <a:r>
              <a:rPr lang="el-GR" sz="1400" dirty="0"/>
              <a:t>στο email και θα ανοίξει ένα νέο παράθυρο </a:t>
            </a:r>
            <a:r>
              <a:rPr lang="el-GR" sz="1400" dirty="0" smtClean="0"/>
              <a:t>το οποίο θα έχει το αρχικό μήνυμα. </a:t>
            </a:r>
            <a:r>
              <a:rPr lang="el-GR" sz="1400" dirty="0"/>
              <a:t>Στη συνέχεια, μπορείτε να πληκτρολογήσετε την απάντησή σας και να τη στείλετε.</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9"/>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3" name="Google Shape;283;p19"/>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4400"/>
              <a:buFont typeface="Play"/>
              <a:buNone/>
            </a:pPr>
            <a:r>
              <a:rPr lang="el-GR" dirty="0" smtClean="0"/>
              <a:t>Προώθηση ενός μηνύματος (</a:t>
            </a:r>
            <a:r>
              <a:rPr lang="en-US" dirty="0" smtClean="0"/>
              <a:t>Email</a:t>
            </a:r>
            <a:r>
              <a:rPr lang="el-GR" dirty="0" smtClean="0"/>
              <a:t>)</a:t>
            </a:r>
            <a:endParaRPr dirty="0"/>
          </a:p>
        </p:txBody>
      </p:sp>
      <p:sp>
        <p:nvSpPr>
          <p:cNvPr id="284" name="Google Shape;284;p19"/>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a:t>Για να προωθήσετε </a:t>
            </a:r>
            <a:r>
              <a:rPr lang="el-GR" sz="1400" dirty="0" smtClean="0"/>
              <a:t>ένα μήνυμα, αφού ανοίξετε το μήνυμα κάνετε </a:t>
            </a:r>
            <a:r>
              <a:rPr lang="el-GR" sz="1400" dirty="0"/>
              <a:t>κλικ στο κουμπί προώθησης για να ανοίξετε ένα νέο παράθυρο </a:t>
            </a:r>
            <a:r>
              <a:rPr lang="el-GR" sz="1400" dirty="0" smtClean="0"/>
              <a:t>με </a:t>
            </a:r>
            <a:r>
              <a:rPr lang="el-GR" sz="1400" dirty="0"/>
              <a:t>το αρχικό email ήδη συμπεριλαμβανόμενο. Στη συνέχεια, προσθέστε τη διεύθυνση email του παραλήπτη και </a:t>
            </a:r>
            <a:r>
              <a:rPr lang="el-GR" sz="1400" dirty="0" smtClean="0"/>
              <a:t>πατάτε «Αποστολή»¨.</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cxnSp>
        <p:nvCxnSpPr>
          <p:cNvPr id="290" name="Google Shape;290;p2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291" name="Google Shape;291;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92" name="Google Shape;292;p20" descr="Network Mail server key. Isolated on white with clipping path."/>
          <p:cNvPicPr preferRelativeResize="0">
            <a:picLocks noGrp="1"/>
          </p:cNvPicPr>
          <p:nvPr>
            <p:ph type="body" idx="1"/>
          </p:nvPr>
        </p:nvPicPr>
        <p:blipFill rotWithShape="1">
          <a:blip r:embed="rId3">
            <a:alphaModFix/>
          </a:blip>
          <a:srcRect t="14027" r="2" b="17898"/>
          <a:stretch/>
        </p:blipFill>
        <p:spPr>
          <a:xfrm>
            <a:off x="20" y="535709"/>
            <a:ext cx="8229580" cy="5820640"/>
          </a:xfrm>
          <a:prstGeom prst="rect">
            <a:avLst/>
          </a:prstGeom>
          <a:noFill/>
          <a:ln>
            <a:noFill/>
          </a:ln>
        </p:spPr>
      </p:pic>
      <p:cxnSp>
        <p:nvCxnSpPr>
          <p:cNvPr id="293" name="Google Shape;293;p20"/>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294" name="Google Shape;294;p20"/>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ts val="3600"/>
              <a:buFont typeface="Play"/>
              <a:buNone/>
            </a:pPr>
            <a:r>
              <a:rPr lang="el-GR" sz="3600" b="1" dirty="0" smtClean="0"/>
              <a:t>Οργάνωση μηνυμάτων σε φακέλους</a:t>
            </a:r>
            <a:endParaRPr dirty="0"/>
          </a:p>
        </p:txBody>
      </p:sp>
      <p:sp>
        <p:nvSpPr>
          <p:cNvPr id="295" name="Google Shape;295;p20"/>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a:t>Η οργάνωση των email σε φακέλους μπορεί να σας βοηθήσει να διαχειριστείτε αποτελεσματικά τα </a:t>
            </a:r>
            <a:r>
              <a:rPr lang="el-GR" sz="1400" dirty="0" err="1" smtClean="0"/>
              <a:t>μημύματά</a:t>
            </a:r>
            <a:r>
              <a:rPr lang="el-GR" sz="1400" dirty="0" smtClean="0"/>
              <a:t> </a:t>
            </a:r>
            <a:r>
              <a:rPr lang="el-GR" sz="1400" dirty="0"/>
              <a:t>σας. Μπορείτε να δημιουργήσετε φακέλους και να μετακινήσετε μηνύματα ηλεκτρονικού ταχυδρομείου σε συγκεκριμένους φακέλους. </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p21"/>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2" name="Google Shape;302;p21"/>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l-GR" dirty="0" smtClean="0"/>
              <a:t>Επισύναψη αρχείων</a:t>
            </a:r>
            <a:endParaRPr dirty="0"/>
          </a:p>
        </p:txBody>
      </p:sp>
      <p:sp>
        <p:nvSpPr>
          <p:cNvPr id="303" name="Google Shape;303;p21"/>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smtClean="0"/>
              <a:t>Ένα </a:t>
            </a:r>
            <a:r>
              <a:rPr lang="en-US" sz="1400" dirty="0" smtClean="0"/>
              <a:t>email, </a:t>
            </a:r>
            <a:r>
              <a:rPr lang="el-GR" sz="1400" dirty="0" smtClean="0"/>
              <a:t>εκτός από κείμενο μπορεί να περιέχει και αρχεία, όπως φωτογραφίες, </a:t>
            </a:r>
            <a:r>
              <a:rPr lang="en-US" sz="1400" dirty="0" smtClean="0"/>
              <a:t>pdf, </a:t>
            </a:r>
            <a:r>
              <a:rPr lang="el-GR" sz="1400" dirty="0" smtClean="0"/>
              <a:t>βίντεο κα. Η διαδικασία αποστολής αρχείων μέσω </a:t>
            </a:r>
            <a:r>
              <a:rPr lang="en-US" sz="1400" dirty="0" smtClean="0"/>
              <a:t>email </a:t>
            </a:r>
            <a:r>
              <a:rPr lang="el-GR" sz="1400" dirty="0" smtClean="0"/>
              <a:t>ονομάζεται επισύναψη.</a:t>
            </a:r>
          </a:p>
          <a:p>
            <a:pPr marL="0" lvl="1" indent="0">
              <a:buSzPts val="1400"/>
              <a:buNone/>
            </a:pPr>
            <a:r>
              <a:rPr lang="el-GR" sz="1400" dirty="0" smtClean="0"/>
              <a:t>Η </a:t>
            </a:r>
            <a:r>
              <a:rPr lang="el-GR" sz="1400" dirty="0"/>
              <a:t>επισύναψη αρχείων σε ένα email μπορεί να γίνει κάνοντας κλικ στο κουμπί συνημμένου και επιλέγοντας το αρχείο. Είναι σημαντικό να σημειωθεί ότι υπάρχει όριο μεγέθους στα συνημμένα.</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8"/>
        <p:cNvGrpSpPr/>
        <p:nvPr/>
      </p:nvGrpSpPr>
      <p:grpSpPr>
        <a:xfrm>
          <a:off x="0" y="0"/>
          <a:ext cx="0" cy="0"/>
          <a:chOff x="0" y="0"/>
          <a:chExt cx="0" cy="0"/>
        </a:xfrm>
      </p:grpSpPr>
      <p:cxnSp>
        <p:nvCxnSpPr>
          <p:cNvPr id="309" name="Google Shape;309;p22"/>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10" name="Google Shape;310;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311" name="Google Shape;311;p22" descr="Busiessman hand pointing risk email on white background"/>
          <p:cNvPicPr preferRelativeResize="0">
            <a:picLocks noGrp="1"/>
          </p:cNvPicPr>
          <p:nvPr>
            <p:ph type="body" idx="1"/>
          </p:nvPr>
        </p:nvPicPr>
        <p:blipFill rotWithShape="1">
          <a:blip r:embed="rId3">
            <a:alphaModFix/>
          </a:blip>
          <a:srcRect l="2117" r="2" b="2"/>
          <a:stretch/>
        </p:blipFill>
        <p:spPr>
          <a:xfrm>
            <a:off x="1" y="2613892"/>
            <a:ext cx="4946906" cy="3689359"/>
          </a:xfrm>
          <a:prstGeom prst="rect">
            <a:avLst/>
          </a:prstGeom>
          <a:noFill/>
          <a:ln>
            <a:noFill/>
          </a:ln>
        </p:spPr>
      </p:pic>
      <p:cxnSp>
        <p:nvCxnSpPr>
          <p:cNvPr id="312" name="Google Shape;312;p22"/>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313" name="Google Shape;313;p22"/>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fontScale="90000"/>
          </a:bodyPr>
          <a:lstStyle/>
          <a:p>
            <a:pPr lvl="0">
              <a:buSzPts val="3100"/>
            </a:pPr>
            <a:r>
              <a:rPr lang="el-GR" sz="3200" dirty="0"/>
              <a:t>Τύποι αρχείων που μπορούν να επισυναφθούν σε ένα email</a:t>
            </a:r>
            <a:endParaRPr dirty="0"/>
          </a:p>
        </p:txBody>
      </p:sp>
      <p:sp>
        <p:nvSpPr>
          <p:cNvPr id="314" name="Google Shape;314;p22"/>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smtClean="0"/>
              <a:t>Έγγραφα</a:t>
            </a:r>
          </a:p>
          <a:p>
            <a:pPr marL="0" lvl="0" indent="0">
              <a:spcBef>
                <a:spcPts val="0"/>
              </a:spcBef>
              <a:buSzPts val="1400"/>
              <a:buNone/>
            </a:pPr>
            <a:r>
              <a:rPr lang="el-GR" sz="1400" dirty="0" smtClean="0"/>
              <a:t>Τα </a:t>
            </a:r>
            <a:r>
              <a:rPr lang="el-GR" sz="1400" dirty="0"/>
              <a:t>αρχεία εγγράφων μπορούν να επισυναφθούν σε ένα email, συμπεριλαμβανομένων εγγράφων Microsoft Word, Excel και PowerPoint, καθώς και αρχείων PDF.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Αρχεία </a:t>
            </a:r>
            <a:r>
              <a:rPr lang="el-GR" sz="1400" b="1" dirty="0"/>
              <a:t>φωτογραφιών και εικόνων </a:t>
            </a:r>
            <a:endParaRPr lang="el-GR" sz="1400" b="1" dirty="0" smtClean="0"/>
          </a:p>
          <a:p>
            <a:pPr marL="0" lvl="0" indent="0">
              <a:spcBef>
                <a:spcPts val="0"/>
              </a:spcBef>
              <a:buSzPts val="1400"/>
              <a:buNone/>
            </a:pPr>
            <a:r>
              <a:rPr lang="el-GR" sz="1400" dirty="0" smtClean="0"/>
              <a:t>Τα </a:t>
            </a:r>
            <a:r>
              <a:rPr lang="el-GR" sz="1400" dirty="0"/>
              <a:t>αρχεία φωτογραφιών και εικόνων μπορούν να επισυναφθούν σε ένα email, συμπεριλαμβανομένων αρχείων JPEG, TIFF και PNG. </a:t>
            </a:r>
            <a:endParaRPr lang="el-GR" sz="1400" dirty="0" smtClean="0"/>
          </a:p>
          <a:p>
            <a:pPr marL="0" lvl="0" indent="0">
              <a:spcBef>
                <a:spcPts val="0"/>
              </a:spcBef>
              <a:buSzPts val="1400"/>
              <a:buNone/>
            </a:pPr>
            <a:endParaRPr lang="el-GR" sz="1400" dirty="0"/>
          </a:p>
          <a:p>
            <a:pPr marL="0" lvl="0" indent="0">
              <a:spcBef>
                <a:spcPts val="0"/>
              </a:spcBef>
              <a:buSzPts val="1400"/>
              <a:buNone/>
            </a:pPr>
            <a:r>
              <a:rPr lang="en-US" sz="1400" b="1" dirty="0" smtClean="0"/>
              <a:t>B</a:t>
            </a:r>
            <a:r>
              <a:rPr lang="el-GR" sz="1400" b="1" dirty="0" err="1" smtClean="0"/>
              <a:t>ίντεο</a:t>
            </a:r>
            <a:r>
              <a:rPr lang="el-GR" sz="1400" b="1" dirty="0" smtClean="0"/>
              <a:t> </a:t>
            </a:r>
          </a:p>
          <a:p>
            <a:pPr marL="0" lvl="0" indent="0">
              <a:spcBef>
                <a:spcPts val="0"/>
              </a:spcBef>
              <a:buSzPts val="1400"/>
              <a:buNone/>
            </a:pPr>
            <a:r>
              <a:rPr lang="el-GR" sz="1400" dirty="0" smtClean="0"/>
              <a:t>Τα </a:t>
            </a:r>
            <a:r>
              <a:rPr lang="el-GR" sz="1400" dirty="0"/>
              <a:t>αρχεία βίντεο μπορούν να επισυναφθούν σε ένα email, συμπεριλαμβανομένων αρχείων MP4, AVI και WMV.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Περιορισμοί </a:t>
            </a:r>
            <a:r>
              <a:rPr lang="el-GR" sz="1400" b="1" dirty="0"/>
              <a:t>στους τύπους αρχείων </a:t>
            </a:r>
            <a:endParaRPr lang="en-US" sz="1400" b="1" dirty="0" smtClean="0"/>
          </a:p>
          <a:p>
            <a:pPr marL="0" lvl="0" indent="0">
              <a:spcBef>
                <a:spcPts val="0"/>
              </a:spcBef>
              <a:buSzPts val="1400"/>
              <a:buNone/>
            </a:pPr>
            <a:r>
              <a:rPr lang="el-GR" sz="1400" dirty="0" smtClean="0"/>
              <a:t>Είναι </a:t>
            </a:r>
            <a:r>
              <a:rPr lang="el-GR" sz="1400" dirty="0"/>
              <a:t>σημαντικό να σημειωθεί ότι ορισμένοι </a:t>
            </a:r>
            <a:r>
              <a:rPr lang="el-GR" sz="1400" dirty="0" err="1"/>
              <a:t>πάροχοι</a:t>
            </a:r>
            <a:r>
              <a:rPr lang="el-GR" sz="1400" dirty="0"/>
              <a:t> υπηρεσιών email ενδέχεται να έχουν περιορισμούς στους τύπους αρχείων που μπορούν να επισυναφθούν.</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cxnSp>
        <p:nvCxnSpPr>
          <p:cNvPr id="320" name="Google Shape;320;p2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321" name="Google Shape;321;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2" name="Google Shape;322;p23" descr="concept image of cloud computing"/>
          <p:cNvPicPr preferRelativeResize="0">
            <a:picLocks noGrp="1"/>
          </p:cNvPicPr>
          <p:nvPr>
            <p:ph type="body" idx="1"/>
          </p:nvPr>
        </p:nvPicPr>
        <p:blipFill rotWithShape="1">
          <a:blip r:embed="rId3">
            <a:alphaModFix/>
          </a:blip>
          <a:srcRect r="-1" b="17900"/>
          <a:stretch/>
        </p:blipFill>
        <p:spPr>
          <a:xfrm>
            <a:off x="5671128" y="914399"/>
            <a:ext cx="6520872" cy="5353521"/>
          </a:xfrm>
          <a:prstGeom prst="rect">
            <a:avLst/>
          </a:prstGeom>
          <a:noFill/>
          <a:ln>
            <a:noFill/>
          </a:ln>
        </p:spPr>
      </p:pic>
      <p:cxnSp>
        <p:nvCxnSpPr>
          <p:cNvPr id="323" name="Google Shape;323;p23"/>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324" name="Google Shape;324;p23"/>
          <p:cNvSpPr txBox="1">
            <a:spLocks noGrp="1"/>
          </p:cNvSpPr>
          <p:nvPr>
            <p:ph type="title"/>
          </p:nvPr>
        </p:nvSpPr>
        <p:spPr>
          <a:xfrm>
            <a:off x="640079" y="914400"/>
            <a:ext cx="5225012" cy="1097280"/>
          </a:xfrm>
          <a:prstGeom prst="rect">
            <a:avLst/>
          </a:prstGeom>
          <a:noFill/>
          <a:ln>
            <a:noFill/>
          </a:ln>
        </p:spPr>
        <p:txBody>
          <a:bodyPr spcFirstLastPara="1" wrap="square" lIns="91425" tIns="45700" rIns="91425" bIns="45700" anchor="t" anchorCtr="0">
            <a:normAutofit fontScale="90000"/>
          </a:bodyPr>
          <a:lstStyle/>
          <a:p>
            <a:pPr lvl="0">
              <a:buSzPts val="3600"/>
            </a:pPr>
            <a:r>
              <a:rPr lang="el-GR" dirty="0"/>
              <a:t>Όριο μεγέθους συνημμένου email</a:t>
            </a:r>
            <a:endParaRPr dirty="0"/>
          </a:p>
        </p:txBody>
      </p:sp>
      <p:sp>
        <p:nvSpPr>
          <p:cNvPr id="325" name="Google Shape;325;p23"/>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a:t>Όριο μεγέθους συνημμένου email </a:t>
            </a:r>
            <a:endParaRPr lang="en-US" sz="1400" b="1" dirty="0" smtClean="0"/>
          </a:p>
          <a:p>
            <a:pPr marL="0" lvl="0" indent="0">
              <a:spcBef>
                <a:spcPts val="0"/>
              </a:spcBef>
              <a:buSzPts val="1400"/>
              <a:buNone/>
            </a:pPr>
            <a:r>
              <a:rPr lang="el-GR" sz="1400" dirty="0" smtClean="0"/>
              <a:t>Οι </a:t>
            </a:r>
            <a:r>
              <a:rPr lang="el-GR" sz="1400" dirty="0"/>
              <a:t>περισσότεροι </a:t>
            </a:r>
            <a:r>
              <a:rPr lang="el-GR" sz="1400" dirty="0" err="1"/>
              <a:t>πάροχοι</a:t>
            </a:r>
            <a:r>
              <a:rPr lang="el-GR" sz="1400" dirty="0"/>
              <a:t> υπηρεσιών email έχουν όριο μεγέθους για τα συνημμένα που μπορούν να προστεθούν σε ένα email. Είναι σημαντικό να ελέγξετε το </a:t>
            </a:r>
            <a:r>
              <a:rPr lang="el-GR" sz="1400" dirty="0" err="1" smtClean="0"/>
              <a:t>μεγέθο</a:t>
            </a:r>
            <a:r>
              <a:rPr lang="el-GR" sz="1400" dirty="0" err="1"/>
              <a:t>ς</a:t>
            </a:r>
            <a:r>
              <a:rPr lang="el-GR" sz="1400" dirty="0" smtClean="0"/>
              <a:t> </a:t>
            </a:r>
            <a:r>
              <a:rPr lang="el-GR" sz="1400" dirty="0"/>
              <a:t>πριν επισυνάψετε ένα αρχείο σε ένα email.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Υπηρεσίες </a:t>
            </a:r>
            <a:r>
              <a:rPr lang="el-GR" sz="1400" b="1" dirty="0" err="1"/>
              <a:t>Cloud</a:t>
            </a:r>
            <a:r>
              <a:rPr lang="el-GR" sz="1400" b="1" dirty="0"/>
              <a:t> </a:t>
            </a:r>
            <a:r>
              <a:rPr lang="el-GR" sz="1400" b="1" dirty="0" err="1"/>
              <a:t>Storage</a:t>
            </a:r>
            <a:r>
              <a:rPr lang="el-GR" sz="1400" b="1" dirty="0"/>
              <a:t> </a:t>
            </a:r>
            <a:endParaRPr lang="el-GR" sz="1400" b="1" dirty="0" smtClean="0"/>
          </a:p>
          <a:p>
            <a:pPr marL="0" lvl="0" indent="0">
              <a:spcBef>
                <a:spcPts val="0"/>
              </a:spcBef>
              <a:buSzPts val="1400"/>
              <a:buNone/>
            </a:pPr>
            <a:r>
              <a:rPr lang="el-GR" sz="1400" dirty="0" smtClean="0"/>
              <a:t>Εάν </a:t>
            </a:r>
            <a:r>
              <a:rPr lang="el-GR" sz="1400" dirty="0"/>
              <a:t>το αρχείο είναι πολύ μεγάλο για να το επισυνάψετε σε ένα email, μπορείτε να το μοιραστείτε χρησιμοποιώντας μια υπηρεσία αποθήκευσης </a:t>
            </a:r>
            <a:r>
              <a:rPr lang="el-GR" sz="1400" dirty="0" err="1"/>
              <a:t>cloud</a:t>
            </a:r>
            <a:r>
              <a:rPr lang="el-GR" sz="1400" dirty="0"/>
              <a:t>, όπως το </a:t>
            </a:r>
            <a:r>
              <a:rPr lang="el-GR" sz="1400" dirty="0" err="1"/>
              <a:t>Google</a:t>
            </a:r>
            <a:r>
              <a:rPr lang="el-GR" sz="1400" dirty="0"/>
              <a:t> </a:t>
            </a:r>
            <a:r>
              <a:rPr lang="el-GR" sz="1400" dirty="0" err="1"/>
              <a:t>Drive</a:t>
            </a:r>
            <a:r>
              <a:rPr lang="el-GR" sz="1400" dirty="0"/>
              <a:t> ή το </a:t>
            </a:r>
            <a:r>
              <a:rPr lang="el-GR" sz="1400" dirty="0" err="1"/>
              <a:t>Dropbox</a:t>
            </a:r>
            <a:r>
              <a:rPr lang="el-GR" sz="1400" dirty="0"/>
              <a:t>.</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cxnSp>
        <p:nvCxnSpPr>
          <p:cNvPr id="109" name="Google Shape;109;p3"/>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10" name="Google Shape;110;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1" name="Google Shape;111;p3" descr="Person holding mouse"/>
          <p:cNvPicPr preferRelativeResize="0">
            <a:picLocks noGrp="1"/>
          </p:cNvPicPr>
          <p:nvPr>
            <p:ph type="body" idx="1"/>
          </p:nvPr>
        </p:nvPicPr>
        <p:blipFill rotWithShape="1">
          <a:blip r:embed="rId3">
            <a:alphaModFix/>
          </a:blip>
          <a:srcRect l="23478" r="21454" b="2"/>
          <a:stretch/>
        </p:blipFill>
        <p:spPr>
          <a:xfrm>
            <a:off x="20" y="914399"/>
            <a:ext cx="4416532" cy="5353523"/>
          </a:xfrm>
          <a:prstGeom prst="rect">
            <a:avLst/>
          </a:prstGeom>
          <a:noFill/>
          <a:ln>
            <a:noFill/>
          </a:ln>
        </p:spPr>
      </p:pic>
      <p:cxnSp>
        <p:nvCxnSpPr>
          <p:cNvPr id="112" name="Google Shape;112;p3"/>
          <p:cNvCxnSpPr/>
          <p:nvPr/>
        </p:nvCxnSpPr>
        <p:spPr>
          <a:xfrm rot="10800000" flipH="1">
            <a:off x="0" y="6267922"/>
            <a:ext cx="4416552" cy="1"/>
          </a:xfrm>
          <a:prstGeom prst="straightConnector1">
            <a:avLst/>
          </a:prstGeom>
          <a:noFill/>
          <a:ln w="76200" cap="flat" cmpd="sng">
            <a:solidFill>
              <a:schemeClr val="accent1"/>
            </a:solidFill>
            <a:prstDash val="solid"/>
            <a:miter lim="800000"/>
            <a:headEnd type="none" w="sm" len="sm"/>
            <a:tailEnd type="none" w="sm" len="sm"/>
          </a:ln>
        </p:spPr>
      </p:cxnSp>
      <p:sp>
        <p:nvSpPr>
          <p:cNvPr id="113" name="Google Shape;113;p3"/>
          <p:cNvSpPr txBox="1">
            <a:spLocks noGrp="1"/>
          </p:cNvSpPr>
          <p:nvPr>
            <p:ph type="title"/>
          </p:nvPr>
        </p:nvSpPr>
        <p:spPr>
          <a:xfrm>
            <a:off x="4830618" y="914400"/>
            <a:ext cx="6700392" cy="10972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Play"/>
              <a:buNone/>
            </a:pPr>
            <a:r>
              <a:rPr lang="el-GR" sz="2800" b="1" dirty="0" smtClean="0"/>
              <a:t>Εισαγωγή στο μήνυμα ηλεκτρονικού ταχυδρομείου (</a:t>
            </a:r>
            <a:r>
              <a:rPr lang="en-US" sz="2800" b="1" dirty="0" smtClean="0"/>
              <a:t>e-mail</a:t>
            </a:r>
            <a:r>
              <a:rPr lang="el-GR" sz="2800" b="1" dirty="0" smtClean="0"/>
              <a:t>)</a:t>
            </a:r>
            <a:endParaRPr sz="2800" dirty="0"/>
          </a:p>
        </p:txBody>
      </p:sp>
      <p:sp>
        <p:nvSpPr>
          <p:cNvPr id="114" name="Google Shape;114;p3"/>
          <p:cNvSpPr txBox="1">
            <a:spLocks noGrp="1"/>
          </p:cNvSpPr>
          <p:nvPr>
            <p:ph type="body" idx="2"/>
          </p:nvPr>
        </p:nvSpPr>
        <p:spPr>
          <a:xfrm>
            <a:off x="5029200" y="2176036"/>
            <a:ext cx="6501810" cy="4121885"/>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a:t>Άμεση Επικοινωνία </a:t>
            </a:r>
            <a:endParaRPr lang="en-US" sz="1400" b="1" dirty="0" smtClean="0"/>
          </a:p>
          <a:p>
            <a:pPr marL="0" lvl="0" indent="0">
              <a:spcBef>
                <a:spcPts val="0"/>
              </a:spcBef>
              <a:buSzPts val="1400"/>
              <a:buNone/>
            </a:pPr>
            <a:r>
              <a:rPr lang="el-GR" sz="1400" dirty="0" smtClean="0"/>
              <a:t>Το </a:t>
            </a:r>
            <a:r>
              <a:rPr lang="el-GR" sz="1400" dirty="0"/>
              <a:t>email είναι ένα εργαλείο άμεσης επικοινωνίας που σας δίνει τη δυνατότητα να στέλνετε και να λαμβάνετε μηνύματα σε πραγματικό χρόνο, επιτρέποντας γρήγορη και αποτελεσματική επικοινωνία.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Οικονομικό</a:t>
            </a:r>
            <a:r>
              <a:rPr lang="el-GR" sz="1400" dirty="0" smtClean="0"/>
              <a:t> </a:t>
            </a:r>
            <a:endParaRPr lang="en-US" sz="1400" dirty="0" smtClean="0"/>
          </a:p>
          <a:p>
            <a:pPr marL="0" lvl="0" indent="0">
              <a:spcBef>
                <a:spcPts val="0"/>
              </a:spcBef>
              <a:buSzPts val="1400"/>
              <a:buNone/>
            </a:pPr>
            <a:r>
              <a:rPr lang="el-GR" sz="1400" dirty="0" smtClean="0"/>
              <a:t>Το </a:t>
            </a:r>
            <a:r>
              <a:rPr lang="el-GR" sz="1400" dirty="0"/>
              <a:t>ηλεκτρονικό ταχυδρομείο είναι ένα οικονομικά αποδοτικό εργαλείο επικοινωνίας, καθώς εξαλείφει την ανάγκη για χαρτί, ταχυδρομικά τέλη και άλλα συναφή έξοδα της παραδοσιακής αλληλογραφίας.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Εύκολο στη Χρήση </a:t>
            </a:r>
            <a:endParaRPr lang="en-US" sz="1400" b="1" dirty="0" smtClean="0"/>
          </a:p>
          <a:p>
            <a:pPr marL="0" lvl="0" indent="0">
              <a:spcBef>
                <a:spcPts val="0"/>
              </a:spcBef>
              <a:buSzPts val="1400"/>
              <a:buNone/>
            </a:pPr>
            <a:r>
              <a:rPr lang="el-GR" sz="1400" dirty="0" smtClean="0"/>
              <a:t>Το </a:t>
            </a:r>
            <a:r>
              <a:rPr lang="el-GR" sz="1400" dirty="0"/>
              <a:t>email είναι εύκολο στη χρήση και δεν απαιτεί τεχνικές γνώσεις ή εξειδίκευση, καθιστώντας το </a:t>
            </a:r>
            <a:r>
              <a:rPr lang="el-GR" sz="1400" dirty="0" err="1"/>
              <a:t>προσβάσιμο</a:t>
            </a:r>
            <a:r>
              <a:rPr lang="el-GR" sz="1400" dirty="0"/>
              <a:t> σε οποιονδήποτε έχει σύνδεση στο </a:t>
            </a:r>
            <a:r>
              <a:rPr lang="el-GR" sz="1400" dirty="0" smtClean="0"/>
              <a:t>Διαδίκτυο</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cxnSp>
        <p:nvCxnSpPr>
          <p:cNvPr id="120" name="Google Shape;120;p4"/>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21" name="Google Shape;121;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2" name="Google Shape;122;p4" descr="And envelope mail"/>
          <p:cNvPicPr preferRelativeResize="0">
            <a:picLocks noGrp="1"/>
          </p:cNvPicPr>
          <p:nvPr>
            <p:ph type="body" idx="1"/>
          </p:nvPr>
        </p:nvPicPr>
        <p:blipFill rotWithShape="1">
          <a:blip r:embed="rId3">
            <a:alphaModFix/>
          </a:blip>
          <a:srcRect b="27458"/>
          <a:stretch/>
        </p:blipFill>
        <p:spPr>
          <a:xfrm>
            <a:off x="20" y="535709"/>
            <a:ext cx="8229580" cy="5820640"/>
          </a:xfrm>
          <a:prstGeom prst="rect">
            <a:avLst/>
          </a:prstGeom>
          <a:noFill/>
          <a:ln>
            <a:noFill/>
          </a:ln>
        </p:spPr>
      </p:pic>
      <p:cxnSp>
        <p:nvCxnSpPr>
          <p:cNvPr id="123" name="Google Shape;123;p4"/>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124" name="Google Shape;124;p4"/>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l-GR" sz="3600" b="1" dirty="0" smtClean="0"/>
              <a:t>Τι είναι το </a:t>
            </a:r>
            <a:r>
              <a:rPr lang="en-US" sz="3600" b="1" dirty="0" smtClean="0"/>
              <a:t>e-mail?</a:t>
            </a:r>
            <a:endParaRPr dirty="0"/>
          </a:p>
        </p:txBody>
      </p:sp>
      <p:sp>
        <p:nvSpPr>
          <p:cNvPr id="125" name="Google Shape;125;p4"/>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a:t>Το email είναι ένα ψηφιακό εργαλείο επικοινωνίας που επιτρέπει στους χρήστες να στέλνουν και να λαμβάνουν μηνύματα μέσω του Διαδικτύου. Είναι ένας γρήγορος και αποτελεσματικός τρόπος επικοινωνίας με ανθρώπους σε όλο τον κόσμο.</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cxnSp>
        <p:nvCxnSpPr>
          <p:cNvPr id="131" name="Google Shape;131;p5"/>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32" name="Google Shape;13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3" name="Google Shape;133;p5" descr="Nail symbol on wooden cube indicates that new mail has been received on the laptop computer"/>
          <p:cNvPicPr preferRelativeResize="0">
            <a:picLocks noGrp="1"/>
          </p:cNvPicPr>
          <p:nvPr>
            <p:ph type="body" idx="1"/>
          </p:nvPr>
        </p:nvPicPr>
        <p:blipFill rotWithShape="1">
          <a:blip r:embed="rId3">
            <a:alphaModFix/>
          </a:blip>
          <a:srcRect l="18695" r="1" b="2"/>
          <a:stretch/>
        </p:blipFill>
        <p:spPr>
          <a:xfrm>
            <a:off x="5671128" y="914399"/>
            <a:ext cx="6520872" cy="5353521"/>
          </a:xfrm>
          <a:prstGeom prst="rect">
            <a:avLst/>
          </a:prstGeom>
          <a:noFill/>
          <a:ln>
            <a:noFill/>
          </a:ln>
        </p:spPr>
      </p:pic>
      <p:cxnSp>
        <p:nvCxnSpPr>
          <p:cNvPr id="134" name="Google Shape;134;p5"/>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135" name="Google Shape;135;p5"/>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Font typeface="Play"/>
              <a:buNone/>
            </a:pPr>
            <a:r>
              <a:rPr lang="el-GR" sz="2800" b="1" dirty="0" smtClean="0"/>
              <a:t>Γιατί χρησιμοποιούμε το </a:t>
            </a:r>
            <a:r>
              <a:rPr lang="en-US" sz="2800" b="1" dirty="0" smtClean="0"/>
              <a:t>email?</a:t>
            </a:r>
            <a:endParaRPr sz="2800" dirty="0"/>
          </a:p>
        </p:txBody>
      </p:sp>
      <p:sp>
        <p:nvSpPr>
          <p:cNvPr id="136" name="Google Shape;136;p5"/>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smtClean="0"/>
              <a:t>Πρακτικό </a:t>
            </a:r>
            <a:r>
              <a:rPr lang="el-GR" sz="1400" b="1" dirty="0"/>
              <a:t>και οικονομικά αποδοτικό </a:t>
            </a:r>
            <a:endParaRPr lang="el-GR" sz="1400" b="1" dirty="0" smtClean="0"/>
          </a:p>
          <a:p>
            <a:pPr marL="0" lvl="0" indent="0">
              <a:spcBef>
                <a:spcPts val="0"/>
              </a:spcBef>
              <a:buSzPts val="1400"/>
              <a:buNone/>
            </a:pPr>
            <a:r>
              <a:rPr lang="el-GR" sz="1400" dirty="0" smtClean="0"/>
              <a:t>Το </a:t>
            </a:r>
            <a:r>
              <a:rPr lang="el-GR" sz="1400" dirty="0"/>
              <a:t>email είναι ένας </a:t>
            </a:r>
            <a:r>
              <a:rPr lang="el-GR" sz="1400" dirty="0" smtClean="0"/>
              <a:t>πρακτικός </a:t>
            </a:r>
            <a:r>
              <a:rPr lang="el-GR" sz="1400" dirty="0"/>
              <a:t>και οικονομικά αποδοτικός τρόπος επικοινωνίας με άλλους. Σας επιτρέπει να στέλνετε μηνύματα οποτεδήποτε, οπουδήποτε, χωρίς να χρειάζεται να περιμένετε να είναι διαθέσιμος ο παραλήπτης σας. </a:t>
            </a:r>
            <a:endParaRPr lang="el-GR" sz="1400" dirty="0" smtClean="0"/>
          </a:p>
          <a:p>
            <a:pPr marL="0" lvl="0" indent="0">
              <a:spcBef>
                <a:spcPts val="0"/>
              </a:spcBef>
              <a:buSzPts val="1400"/>
              <a:buNone/>
            </a:pPr>
            <a:endParaRPr lang="el-GR" sz="1400" dirty="0"/>
          </a:p>
          <a:p>
            <a:pPr marL="0" lvl="0" indent="0">
              <a:spcBef>
                <a:spcPts val="0"/>
              </a:spcBef>
              <a:buSzPts val="1400"/>
              <a:buNone/>
            </a:pPr>
            <a:r>
              <a:rPr lang="el-GR" sz="1400" b="1" dirty="0" smtClean="0"/>
              <a:t>Αποστολή </a:t>
            </a:r>
            <a:r>
              <a:rPr lang="el-GR" sz="1400" b="1" dirty="0"/>
              <a:t>και λήψη σημαντικών </a:t>
            </a:r>
            <a:r>
              <a:rPr lang="el-GR" sz="1400" b="1" dirty="0" smtClean="0"/>
              <a:t>εγγράφων</a:t>
            </a:r>
          </a:p>
          <a:p>
            <a:pPr marL="0" lvl="0" indent="0">
              <a:spcBef>
                <a:spcPts val="0"/>
              </a:spcBef>
              <a:buSzPts val="1400"/>
              <a:buNone/>
            </a:pPr>
            <a:r>
              <a:rPr lang="el-GR" sz="1400" dirty="0" smtClean="0"/>
              <a:t>Το </a:t>
            </a:r>
            <a:r>
              <a:rPr lang="el-GR" sz="1400" dirty="0"/>
              <a:t>email είναι χρήσιμο για την αποστολή και λήψη σημαντικών εγγράφων και αρχείων. Παρέχει έναν γρήγορο και αποτελεσματικό τρόπο ανταλλαγής πληροφοριών και συνεργασίας σε έργα.</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cxnSp>
        <p:nvCxnSpPr>
          <p:cNvPr id="142" name="Google Shape;142;p6"/>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43" name="Google Shape;143;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44" name="Google Shape;144;p6" descr="Email Connections digital 3d background"/>
          <p:cNvPicPr preferRelativeResize="0">
            <a:picLocks noGrp="1"/>
          </p:cNvPicPr>
          <p:nvPr>
            <p:ph type="body" idx="1"/>
          </p:nvPr>
        </p:nvPicPr>
        <p:blipFill rotWithShape="1">
          <a:blip r:embed="rId3">
            <a:alphaModFix/>
          </a:blip>
          <a:srcRect t="408" r="-2" b="150"/>
          <a:stretch/>
        </p:blipFill>
        <p:spPr>
          <a:xfrm>
            <a:off x="1" y="2613892"/>
            <a:ext cx="4946906" cy="3689359"/>
          </a:xfrm>
          <a:prstGeom prst="rect">
            <a:avLst/>
          </a:prstGeom>
          <a:noFill/>
          <a:ln>
            <a:noFill/>
          </a:ln>
        </p:spPr>
      </p:pic>
      <p:cxnSp>
        <p:nvCxnSpPr>
          <p:cNvPr id="145" name="Google Shape;145;p6"/>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46" name="Google Shape;146;p6"/>
          <p:cNvSpPr txBox="1">
            <a:spLocks noGrp="1"/>
          </p:cNvSpPr>
          <p:nvPr>
            <p:ph type="title"/>
          </p:nvPr>
        </p:nvSpPr>
        <p:spPr>
          <a:xfrm>
            <a:off x="640080" y="369455"/>
            <a:ext cx="4306824" cy="2022763"/>
          </a:xfrm>
          <a:prstGeom prst="rect">
            <a:avLst/>
          </a:prstGeom>
          <a:noFill/>
          <a:ln>
            <a:noFill/>
          </a:ln>
        </p:spPr>
        <p:txBody>
          <a:bodyPr spcFirstLastPara="1" wrap="square" lIns="91425" tIns="45700" rIns="91425" bIns="45700" anchor="t" anchorCtr="0">
            <a:normAutofit/>
          </a:bodyPr>
          <a:lstStyle/>
          <a:p>
            <a:pPr lvl="0">
              <a:lnSpc>
                <a:spcPct val="100000"/>
              </a:lnSpc>
              <a:buSzPts val="4000"/>
            </a:pPr>
            <a:r>
              <a:rPr lang="el-GR" sz="4000" dirty="0" err="1"/>
              <a:t>Πάροχοι</a:t>
            </a:r>
            <a:r>
              <a:rPr lang="el-GR" sz="4000" dirty="0"/>
              <a:t> υπηρεσιών </a:t>
            </a:r>
            <a:r>
              <a:rPr lang="en-US" sz="4000" dirty="0" smtClean="0"/>
              <a:t>email</a:t>
            </a:r>
            <a:endParaRPr dirty="0"/>
          </a:p>
        </p:txBody>
      </p:sp>
      <p:sp>
        <p:nvSpPr>
          <p:cNvPr id="147" name="Google Shape;147;p6"/>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n-US" sz="1400" b="1" dirty="0" smtClean="0"/>
              <a:t>Gmail</a:t>
            </a:r>
          </a:p>
          <a:p>
            <a:pPr marL="0" lvl="0" indent="0">
              <a:spcBef>
                <a:spcPts val="0"/>
              </a:spcBef>
              <a:buSzPts val="1400"/>
              <a:buNone/>
            </a:pPr>
            <a:r>
              <a:rPr lang="el-GR" sz="1400" dirty="0" smtClean="0"/>
              <a:t>Το </a:t>
            </a:r>
            <a:r>
              <a:rPr lang="el-GR" sz="1400" dirty="0" err="1"/>
              <a:t>Gmail</a:t>
            </a:r>
            <a:r>
              <a:rPr lang="el-GR" sz="1400" dirty="0"/>
              <a:t> είναι μια δωρεάν υπηρεσία ηλεκτρονικού ταχυδρομείου που παρέχεται από την </a:t>
            </a:r>
            <a:r>
              <a:rPr lang="el-GR" sz="1400" dirty="0" err="1"/>
              <a:t>Google</a:t>
            </a:r>
            <a:r>
              <a:rPr lang="el-GR" sz="1400" dirty="0"/>
              <a:t>. Προσφέρει διάφορες δυνατότητες, όπως προστασία από ανεπιθύμητα μηνύματα, προσαρμοσμένα θέματα και ενοποίηση με άλλες υπηρεσίες της </a:t>
            </a:r>
            <a:r>
              <a:rPr lang="el-GR" sz="1400" dirty="0" err="1"/>
              <a:t>Google</a:t>
            </a:r>
            <a:r>
              <a:rPr lang="el-GR" sz="1400" dirty="0"/>
              <a:t>. </a:t>
            </a:r>
            <a:endParaRPr lang="en-US" sz="1400" dirty="0" smtClean="0"/>
          </a:p>
          <a:p>
            <a:pPr marL="0" lvl="0" indent="0">
              <a:spcBef>
                <a:spcPts val="0"/>
              </a:spcBef>
              <a:buSzPts val="1400"/>
              <a:buNone/>
            </a:pPr>
            <a:endParaRPr lang="en-US" sz="1400" dirty="0"/>
          </a:p>
          <a:p>
            <a:pPr marL="0" lvl="0" indent="0">
              <a:spcBef>
                <a:spcPts val="0"/>
              </a:spcBef>
              <a:buSzPts val="1400"/>
              <a:buNone/>
            </a:pPr>
            <a:r>
              <a:rPr lang="en-US" sz="1400" b="1" dirty="0" smtClean="0"/>
              <a:t>Outlook</a:t>
            </a:r>
          </a:p>
          <a:p>
            <a:pPr marL="0" lvl="0" indent="0">
              <a:spcBef>
                <a:spcPts val="0"/>
              </a:spcBef>
              <a:buSzPts val="1400"/>
              <a:buNone/>
            </a:pPr>
            <a:r>
              <a:rPr lang="el-GR" sz="1400" dirty="0" smtClean="0"/>
              <a:t>Το </a:t>
            </a:r>
            <a:r>
              <a:rPr lang="el-GR" sz="1400" dirty="0"/>
              <a:t>Outlook είναι μια υπηρεσία email που παρέχεται από τη Microsoft. Προσφέρει λειτουργίες όπως διαχείριση ημερολογίου, επαφών και εργασιών, καθώς και ενσωμάτωση με άλλες υπηρεσίες της Microsoft όπως το OneDrive και το Skype.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err="1" smtClean="0"/>
              <a:t>Yahoo</a:t>
            </a:r>
            <a:r>
              <a:rPr lang="el-GR" sz="1400" dirty="0" smtClean="0"/>
              <a:t> </a:t>
            </a:r>
            <a:endParaRPr lang="en-US" sz="1400" dirty="0" smtClean="0"/>
          </a:p>
          <a:p>
            <a:pPr marL="0" lvl="0" indent="0">
              <a:spcBef>
                <a:spcPts val="0"/>
              </a:spcBef>
              <a:buSzPts val="1400"/>
              <a:buNone/>
            </a:pPr>
            <a:r>
              <a:rPr lang="el-GR" sz="1400" dirty="0" smtClean="0"/>
              <a:t>Το </a:t>
            </a:r>
            <a:r>
              <a:rPr lang="el-GR" sz="1400" dirty="0" err="1"/>
              <a:t>Yahoo</a:t>
            </a:r>
            <a:r>
              <a:rPr lang="el-GR" sz="1400" dirty="0"/>
              <a:t> </a:t>
            </a:r>
            <a:r>
              <a:rPr lang="el-GR" sz="1400" dirty="0" err="1"/>
              <a:t>Mail</a:t>
            </a:r>
            <a:r>
              <a:rPr lang="el-GR" sz="1400" dirty="0"/>
              <a:t> είναι μια δωρεάν υπηρεσία email που παρέχεται από τη </a:t>
            </a:r>
            <a:r>
              <a:rPr lang="el-GR" sz="1400" dirty="0" err="1"/>
              <a:t>Yahoo</a:t>
            </a:r>
            <a:r>
              <a:rPr lang="el-GR" sz="1400" dirty="0"/>
              <a:t>. Προσφέρει δυνατότητες όπως 1 TB αποθηκευτικού χώρου, προστασία από ανεπιθύμητα μηνύματα και ενοποίηση με διάφορες υπηρεσίες της </a:t>
            </a:r>
            <a:r>
              <a:rPr lang="el-GR" sz="1400" dirty="0" err="1"/>
              <a:t>Yahoo</a:t>
            </a:r>
            <a:r>
              <a:rPr lang="el-GR" sz="1400" dirty="0"/>
              <a:t>.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err="1" smtClean="0"/>
              <a:t>Zoho</a:t>
            </a:r>
            <a:endParaRPr lang="en-US" sz="1400" b="1" dirty="0"/>
          </a:p>
          <a:p>
            <a:pPr marL="0" lvl="0" indent="0">
              <a:spcBef>
                <a:spcPts val="0"/>
              </a:spcBef>
              <a:buSzPts val="1400"/>
              <a:buNone/>
            </a:pPr>
            <a:r>
              <a:rPr lang="el-GR" sz="1400" dirty="0" smtClean="0"/>
              <a:t>Το </a:t>
            </a:r>
            <a:r>
              <a:rPr lang="el-GR" sz="1400" dirty="0" err="1"/>
              <a:t>Zoho</a:t>
            </a:r>
            <a:r>
              <a:rPr lang="el-GR" sz="1400" dirty="0"/>
              <a:t> </a:t>
            </a:r>
            <a:r>
              <a:rPr lang="el-GR" sz="1400" dirty="0" err="1"/>
              <a:t>Mail</a:t>
            </a:r>
            <a:r>
              <a:rPr lang="el-GR" sz="1400" dirty="0"/>
              <a:t> είναι μια υπηρεσία email που παρέχεται από τη </a:t>
            </a:r>
            <a:r>
              <a:rPr lang="el-GR" sz="1400" dirty="0" err="1"/>
              <a:t>Zoho</a:t>
            </a:r>
            <a:r>
              <a:rPr lang="el-GR" sz="1400" dirty="0"/>
              <a:t>. Προσφέρει δυνατότητες όπως προσαρμοσμένους τομείς, προστασία από ανεπιθύμητα μηνύματα και ενοποίηση με άλλες υπηρεσίες </a:t>
            </a:r>
            <a:r>
              <a:rPr lang="el-GR" sz="1400" dirty="0" err="1"/>
              <a:t>Zoho</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cxnSp>
        <p:nvCxnSpPr>
          <p:cNvPr id="153" name="Google Shape;153;p7"/>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54" name="Google Shape;154;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5" name="Google Shape;155;p7" descr="Email communication online messaging tablet computer desk"/>
          <p:cNvPicPr preferRelativeResize="0">
            <a:picLocks noGrp="1"/>
          </p:cNvPicPr>
          <p:nvPr>
            <p:ph type="body" idx="1"/>
          </p:nvPr>
        </p:nvPicPr>
        <p:blipFill rotWithShape="1">
          <a:blip r:embed="rId3">
            <a:alphaModFix/>
          </a:blip>
          <a:srcRect l="22357" r="1210" b="1"/>
          <a:stretch/>
        </p:blipFill>
        <p:spPr>
          <a:xfrm>
            <a:off x="5671128" y="914399"/>
            <a:ext cx="6520872" cy="5353521"/>
          </a:xfrm>
          <a:prstGeom prst="rect">
            <a:avLst/>
          </a:prstGeom>
          <a:noFill/>
          <a:ln>
            <a:noFill/>
          </a:ln>
        </p:spPr>
      </p:pic>
      <p:cxnSp>
        <p:nvCxnSpPr>
          <p:cNvPr id="156" name="Google Shape;156;p7"/>
          <p:cNvCxnSpPr/>
          <p:nvPr/>
        </p:nvCxnSpPr>
        <p:spPr>
          <a:xfrm rot="10800000" flipH="1">
            <a:off x="5672328" y="6267921"/>
            <a:ext cx="6519672" cy="2"/>
          </a:xfrm>
          <a:prstGeom prst="straightConnector1">
            <a:avLst/>
          </a:prstGeom>
          <a:noFill/>
          <a:ln w="76200" cap="flat" cmpd="sng">
            <a:solidFill>
              <a:schemeClr val="accent1"/>
            </a:solidFill>
            <a:prstDash val="solid"/>
            <a:miter lim="800000"/>
            <a:headEnd type="none" w="sm" len="sm"/>
            <a:tailEnd type="none" w="sm" len="sm"/>
          </a:ln>
        </p:spPr>
      </p:cxnSp>
      <p:sp>
        <p:nvSpPr>
          <p:cNvPr id="157" name="Google Shape;157;p7"/>
          <p:cNvSpPr txBox="1">
            <a:spLocks noGrp="1"/>
          </p:cNvSpPr>
          <p:nvPr>
            <p:ph type="title"/>
          </p:nvPr>
        </p:nvSpPr>
        <p:spPr>
          <a:xfrm>
            <a:off x="640079" y="914400"/>
            <a:ext cx="4261104" cy="109728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Gmail</a:t>
            </a:r>
            <a:endParaRPr/>
          </a:p>
        </p:txBody>
      </p:sp>
      <p:sp>
        <p:nvSpPr>
          <p:cNvPr id="158" name="Google Shape;158;p7"/>
          <p:cNvSpPr txBox="1">
            <a:spLocks noGrp="1"/>
          </p:cNvSpPr>
          <p:nvPr>
            <p:ph type="body" idx="2"/>
          </p:nvPr>
        </p:nvSpPr>
        <p:spPr>
          <a:xfrm>
            <a:off x="640079" y="2176036"/>
            <a:ext cx="4261104" cy="4121887"/>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a:t>Δωρεάν υπηρεσία </a:t>
            </a:r>
            <a:r>
              <a:rPr lang="el-GR" sz="1400" b="1" dirty="0" smtClean="0"/>
              <a:t>email</a:t>
            </a:r>
            <a:endParaRPr lang="en-US" sz="1400" b="1" dirty="0" smtClean="0"/>
          </a:p>
          <a:p>
            <a:pPr marL="0" lvl="0" indent="0">
              <a:spcBef>
                <a:spcPts val="0"/>
              </a:spcBef>
              <a:buSzPts val="1400"/>
              <a:buNone/>
            </a:pPr>
            <a:endParaRPr lang="en-US" sz="1400" b="1" dirty="0"/>
          </a:p>
          <a:p>
            <a:pPr marL="0" lvl="0" indent="0">
              <a:spcBef>
                <a:spcPts val="0"/>
              </a:spcBef>
              <a:buSzPts val="1400"/>
              <a:buNone/>
            </a:pPr>
            <a:r>
              <a:rPr lang="el-GR" sz="1400" dirty="0" smtClean="0"/>
              <a:t>Το </a:t>
            </a:r>
            <a:r>
              <a:rPr lang="el-GR" sz="1400" dirty="0" err="1"/>
              <a:t>Gmail</a:t>
            </a:r>
            <a:r>
              <a:rPr lang="el-GR" sz="1400" dirty="0"/>
              <a:t> είναι μια δημοφιλής δωρεάν υπηρεσία ηλεκτρονικού ταχυδρομείου που παρέχεται από την </a:t>
            </a:r>
            <a:r>
              <a:rPr lang="el-GR" sz="1400" dirty="0" err="1"/>
              <a:t>Google</a:t>
            </a:r>
            <a:r>
              <a:rPr lang="el-GR" sz="1400" dirty="0"/>
              <a:t> και προσφέρει στους χρήστες έναν αξιόπιστο και ασφαλή τρόπο επικοινωνίας με άλλους. </a:t>
            </a:r>
            <a:endParaRPr lang="en-US" sz="1400" dirty="0" smtClean="0"/>
          </a:p>
          <a:p>
            <a:pPr marL="0" lvl="0" indent="0">
              <a:spcBef>
                <a:spcPts val="0"/>
              </a:spcBef>
              <a:buSzPts val="1400"/>
              <a:buNone/>
            </a:pPr>
            <a:endParaRPr lang="en-US" sz="1400" dirty="0" smtClean="0"/>
          </a:p>
          <a:p>
            <a:pPr marL="0" lvl="0" indent="0">
              <a:spcBef>
                <a:spcPts val="0"/>
              </a:spcBef>
              <a:buSzPts val="1400"/>
              <a:buNone/>
            </a:pPr>
            <a:endParaRPr lang="en-US" sz="1400" dirty="0"/>
          </a:p>
          <a:p>
            <a:pPr marL="0" lvl="0" indent="0">
              <a:spcBef>
                <a:spcPts val="0"/>
              </a:spcBef>
              <a:buSzPts val="1400"/>
              <a:buNone/>
            </a:pPr>
            <a:endParaRPr lang="en-US" sz="1400" dirty="0"/>
          </a:p>
          <a:p>
            <a:pPr marL="0" lvl="0" indent="0">
              <a:spcBef>
                <a:spcPts val="0"/>
              </a:spcBef>
              <a:buSzPts val="1400"/>
              <a:buNone/>
            </a:pPr>
            <a:r>
              <a:rPr lang="el-GR" sz="1400" b="1" dirty="0" smtClean="0"/>
              <a:t>Χαρακτηριστικά</a:t>
            </a:r>
            <a:endParaRPr lang="en-US" sz="1400" b="1" dirty="0" smtClean="0"/>
          </a:p>
          <a:p>
            <a:pPr marL="0" lvl="0" indent="0">
              <a:spcBef>
                <a:spcPts val="0"/>
              </a:spcBef>
              <a:buSzPts val="1400"/>
              <a:buNone/>
            </a:pPr>
            <a:endParaRPr lang="en-US" sz="1400" dirty="0"/>
          </a:p>
          <a:p>
            <a:pPr marL="0" lvl="0" indent="0">
              <a:spcBef>
                <a:spcPts val="0"/>
              </a:spcBef>
              <a:buSzPts val="1400"/>
              <a:buNone/>
            </a:pPr>
            <a:r>
              <a:rPr lang="el-GR" sz="1400" dirty="0" smtClean="0"/>
              <a:t>Το </a:t>
            </a:r>
            <a:r>
              <a:rPr lang="el-GR" sz="1400" dirty="0" err="1"/>
              <a:t>Gmail</a:t>
            </a:r>
            <a:r>
              <a:rPr lang="el-GR" sz="1400" dirty="0"/>
              <a:t> προσφέρει πολλές δυνατότητες, όπως μεγάλη χωρητικότητα αποθήκευσης, φιλτράρισμα ανεπιθύμητων μηνυμάτων, έξυπνες απαντήσεις και ενσωμάτωση με άλλα προϊόντα της </a:t>
            </a:r>
            <a:r>
              <a:rPr lang="el-GR" sz="1400" dirty="0" err="1"/>
              <a:t>Google</a:t>
            </a:r>
            <a:r>
              <a:rPr lang="el-GR" sz="1400" dirty="0"/>
              <a:t>, όπως το </a:t>
            </a:r>
            <a:r>
              <a:rPr lang="el-GR" sz="1400" dirty="0" err="1"/>
              <a:t>Google</a:t>
            </a:r>
            <a:r>
              <a:rPr lang="el-GR" sz="1400" dirty="0"/>
              <a:t> </a:t>
            </a:r>
            <a:r>
              <a:rPr lang="el-GR" sz="1400" dirty="0" err="1"/>
              <a:t>Drive</a:t>
            </a:r>
            <a:r>
              <a:rPr lang="el-GR" sz="1400" dirty="0"/>
              <a:t> και το Ημερολόγιο </a:t>
            </a:r>
            <a:r>
              <a:rPr lang="el-GR" sz="1400" dirty="0" err="1"/>
              <a:t>Google</a:t>
            </a:r>
            <a:r>
              <a:rPr lang="el-GR" sz="1400" dirty="0"/>
              <a:t>.</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cxnSp>
        <p:nvCxnSpPr>
          <p:cNvPr id="164" name="Google Shape;164;p8"/>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65" name="Google Shape;165;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Play"/>
              <a:ea typeface="Play"/>
              <a:cs typeface="Play"/>
              <a:sym typeface="Play"/>
            </a:endParaRPr>
          </a:p>
        </p:txBody>
      </p:sp>
      <p:pic>
        <p:nvPicPr>
          <p:cNvPr id="166" name="Google Shape;166;p8" descr="Hand sketching Email Concept"/>
          <p:cNvPicPr preferRelativeResize="0">
            <a:picLocks noGrp="1"/>
          </p:cNvPicPr>
          <p:nvPr>
            <p:ph type="body" idx="1"/>
          </p:nvPr>
        </p:nvPicPr>
        <p:blipFill rotWithShape="1">
          <a:blip r:embed="rId3">
            <a:alphaModFix/>
          </a:blip>
          <a:srcRect r="10499" b="1"/>
          <a:stretch/>
        </p:blipFill>
        <p:spPr>
          <a:xfrm>
            <a:off x="1" y="2613892"/>
            <a:ext cx="4946906" cy="3689359"/>
          </a:xfrm>
          <a:prstGeom prst="rect">
            <a:avLst/>
          </a:prstGeom>
          <a:noFill/>
          <a:ln>
            <a:noFill/>
          </a:ln>
        </p:spPr>
      </p:pic>
      <p:cxnSp>
        <p:nvCxnSpPr>
          <p:cNvPr id="167" name="Google Shape;167;p8"/>
          <p:cNvCxnSpPr/>
          <p:nvPr/>
        </p:nvCxnSpPr>
        <p:spPr>
          <a:xfrm rot="10800000" flipH="1">
            <a:off x="0" y="6274446"/>
            <a:ext cx="4946904" cy="1"/>
          </a:xfrm>
          <a:prstGeom prst="straightConnector1">
            <a:avLst/>
          </a:prstGeom>
          <a:noFill/>
          <a:ln w="76200" cap="flat" cmpd="sng">
            <a:solidFill>
              <a:schemeClr val="accent1"/>
            </a:solidFill>
            <a:prstDash val="solid"/>
            <a:miter lim="800000"/>
            <a:headEnd type="none" w="sm" len="sm"/>
            <a:tailEnd type="none" w="sm" len="sm"/>
          </a:ln>
        </p:spPr>
      </p:cxnSp>
      <p:sp>
        <p:nvSpPr>
          <p:cNvPr id="168" name="Google Shape;168;p8"/>
          <p:cNvSpPr txBox="1">
            <a:spLocks noGrp="1"/>
          </p:cNvSpPr>
          <p:nvPr>
            <p:ph type="title"/>
          </p:nvPr>
        </p:nvSpPr>
        <p:spPr>
          <a:xfrm>
            <a:off x="640080" y="914401"/>
            <a:ext cx="4306824" cy="147781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Play"/>
              <a:buNone/>
            </a:pPr>
            <a:r>
              <a:rPr lang="en-US" sz="4000" b="1"/>
              <a:t>Outlook</a:t>
            </a:r>
            <a:endParaRPr/>
          </a:p>
        </p:txBody>
      </p:sp>
      <p:sp>
        <p:nvSpPr>
          <p:cNvPr id="169" name="Google Shape;169;p8"/>
          <p:cNvSpPr txBox="1">
            <a:spLocks noGrp="1"/>
          </p:cNvSpPr>
          <p:nvPr>
            <p:ph type="body" idx="2"/>
          </p:nvPr>
        </p:nvSpPr>
        <p:spPr>
          <a:xfrm>
            <a:off x="5641848" y="1014984"/>
            <a:ext cx="5889161" cy="5288267"/>
          </a:xfrm>
          <a:prstGeom prst="rect">
            <a:avLst/>
          </a:prstGeom>
          <a:noFill/>
          <a:ln>
            <a:noFill/>
          </a:ln>
        </p:spPr>
        <p:txBody>
          <a:bodyPr spcFirstLastPara="1" wrap="square" lIns="91425" tIns="45700" rIns="91425" bIns="45700" anchor="t" anchorCtr="0">
            <a:normAutofit/>
          </a:bodyPr>
          <a:lstStyle/>
          <a:p>
            <a:pPr marL="0" lvl="0" indent="0">
              <a:spcBef>
                <a:spcPts val="0"/>
              </a:spcBef>
              <a:buSzPts val="1400"/>
              <a:buNone/>
            </a:pPr>
            <a:r>
              <a:rPr lang="el-GR" sz="1400" b="1" dirty="0"/>
              <a:t>Υπηρεσία email </a:t>
            </a:r>
            <a:endParaRPr lang="en-US" sz="1400" b="1" dirty="0" smtClean="0"/>
          </a:p>
          <a:p>
            <a:pPr marL="0" lvl="0" indent="0">
              <a:spcBef>
                <a:spcPts val="0"/>
              </a:spcBef>
              <a:buSzPts val="1400"/>
              <a:buNone/>
            </a:pPr>
            <a:r>
              <a:rPr lang="el-GR" sz="1400" dirty="0" smtClean="0"/>
              <a:t>Το </a:t>
            </a:r>
            <a:r>
              <a:rPr lang="el-GR" sz="1400" dirty="0"/>
              <a:t>Outlook είναι μια δωρεάν υπηρεσία email που παρέχεται από τη Microsoft. Είναι μια αξιόπιστη και ασφαλής υπηρεσία email που προσφέρει πολλές δυνατότητες, όπως ημερολόγιο, επαφές και εργασίες.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Ημερολόγιο</a:t>
            </a:r>
            <a:r>
              <a:rPr lang="el-GR" sz="1400" dirty="0" smtClean="0"/>
              <a:t> </a:t>
            </a:r>
            <a:endParaRPr lang="en-US" sz="1400" dirty="0" smtClean="0"/>
          </a:p>
          <a:p>
            <a:pPr marL="0" lvl="0" indent="0">
              <a:spcBef>
                <a:spcPts val="0"/>
              </a:spcBef>
              <a:buSzPts val="1400"/>
              <a:buNone/>
            </a:pPr>
            <a:r>
              <a:rPr lang="el-GR" sz="1400" dirty="0" smtClean="0"/>
              <a:t>Το </a:t>
            </a:r>
            <a:r>
              <a:rPr lang="el-GR" sz="1400" dirty="0"/>
              <a:t>Outlook διαθέτει ένα ενσωματωμένο ημερολόγιο που σας επιτρέπει να προγραμματίζετε και να διαχειρίζεστε συναντήσεις, συσκέψεις και εκδηλώσεις. Μπορείτε επίσης να ρυθμίσετε υπενθυμίσεις και να λαμβάνετε ειδοποιήσεις για επερχόμενα συμβάντα.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Επαφές</a:t>
            </a:r>
            <a:r>
              <a:rPr lang="el-GR" sz="1400" dirty="0" smtClean="0"/>
              <a:t> </a:t>
            </a:r>
            <a:endParaRPr lang="en-US" sz="1400" dirty="0" smtClean="0"/>
          </a:p>
          <a:p>
            <a:pPr marL="0" lvl="0" indent="0">
              <a:spcBef>
                <a:spcPts val="0"/>
              </a:spcBef>
              <a:buSzPts val="1400"/>
              <a:buNone/>
            </a:pPr>
            <a:r>
              <a:rPr lang="el-GR" sz="1400" dirty="0" smtClean="0"/>
              <a:t>Το </a:t>
            </a:r>
            <a:r>
              <a:rPr lang="el-GR" sz="1400" dirty="0"/>
              <a:t>Outlook σάς επιτρέπει να διαχειρίζεστε τις επαφές σας και να παρακολουθείτε σημαντικές πληροφορίες, όπως αριθμούς τηλεφώνου, διευθύνσεις email και επιχειρηματικά στοιχεία. Μπορείτε επίσης να δημιουργήσετε λίστες διανομής και να στείλετε email σε πολλές επαφές ταυτόχρονα. </a:t>
            </a:r>
            <a:endParaRPr lang="en-US" sz="1400" dirty="0" smtClean="0"/>
          </a:p>
          <a:p>
            <a:pPr marL="0" lvl="0" indent="0">
              <a:spcBef>
                <a:spcPts val="0"/>
              </a:spcBef>
              <a:buSzPts val="1400"/>
              <a:buNone/>
            </a:pPr>
            <a:endParaRPr lang="en-US" sz="1400" dirty="0"/>
          </a:p>
          <a:p>
            <a:pPr marL="0" lvl="0" indent="0">
              <a:spcBef>
                <a:spcPts val="0"/>
              </a:spcBef>
              <a:buSzPts val="1400"/>
              <a:buNone/>
            </a:pPr>
            <a:r>
              <a:rPr lang="el-GR" sz="1400" b="1" dirty="0" smtClean="0"/>
              <a:t>Ενοποίηση </a:t>
            </a:r>
            <a:r>
              <a:rPr lang="el-GR" sz="1400" b="1" dirty="0"/>
              <a:t>με άλλα προϊόντα της Microsoft </a:t>
            </a:r>
            <a:endParaRPr lang="en-US" sz="1400" b="1" dirty="0" smtClean="0"/>
          </a:p>
          <a:p>
            <a:pPr marL="0" lvl="0" indent="0">
              <a:spcBef>
                <a:spcPts val="0"/>
              </a:spcBef>
              <a:buSzPts val="1400"/>
              <a:buNone/>
            </a:pPr>
            <a:r>
              <a:rPr lang="el-GR" sz="1400" dirty="0" smtClean="0"/>
              <a:t>Το </a:t>
            </a:r>
            <a:r>
              <a:rPr lang="el-GR" sz="1400" dirty="0"/>
              <a:t>Outlook προσφέρει απρόσκοπτη ενοποίηση με άλλα προϊόντα της Microsoft όπως το OneDrive, το Skype και το Office. Αυτό διευκολύνει την κοινή χρήση αρχείων, τη συνεργασία με άλλους και τη διαχείριση της εργασίας σας πιο αποτελεσματικά</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9"/>
          <p:cNvSpPr/>
          <p:nvPr/>
        </p:nvSpPr>
        <p:spPr>
          <a:xfrm>
            <a:off x="0" y="0"/>
            <a:ext cx="12192000" cy="6857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6" name="Google Shape;176;p9"/>
          <p:cNvSpPr txBox="1">
            <a:spLocks noGrp="1"/>
          </p:cNvSpPr>
          <p:nvPr>
            <p:ph type="title"/>
          </p:nvPr>
        </p:nvSpPr>
        <p:spPr>
          <a:xfrm>
            <a:off x="954823" y="2385927"/>
            <a:ext cx="4265763" cy="161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Play"/>
              <a:buNone/>
            </a:pPr>
            <a:r>
              <a:rPr lang="en-US"/>
              <a:t>Yahoo</a:t>
            </a:r>
            <a:endParaRPr/>
          </a:p>
        </p:txBody>
      </p:sp>
      <p:sp>
        <p:nvSpPr>
          <p:cNvPr id="177" name="Google Shape;177;p9"/>
          <p:cNvSpPr txBox="1">
            <a:spLocks noGrp="1"/>
          </p:cNvSpPr>
          <p:nvPr>
            <p:ph type="body" idx="1"/>
          </p:nvPr>
        </p:nvSpPr>
        <p:spPr>
          <a:xfrm>
            <a:off x="5871353" y="2476926"/>
            <a:ext cx="5269831" cy="20391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a:t>Το </a:t>
            </a:r>
            <a:r>
              <a:rPr lang="el-GR" sz="1400" dirty="0" err="1"/>
              <a:t>Yahoo</a:t>
            </a:r>
            <a:r>
              <a:rPr lang="el-GR" sz="1400" dirty="0"/>
              <a:t> είναι μια δωρεάν υπηρεσία email που προσφέρει πολλές δυνατότητες, όπως μεγάλη χωρητικότητα αποθήκευσης, φιλτράρισμα ανεπιθύμητων μηνυμάτων και ενοποίηση με άλλα </a:t>
            </a:r>
            <a:r>
              <a:rPr lang="el-GR" sz="1400" dirty="0" err="1"/>
              <a:t>Yahoo</a:t>
            </a:r>
            <a:r>
              <a:rPr lang="el-GR" sz="1400" dirty="0"/>
              <a:t>! προϊόντα.</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cxnSp>
        <p:nvCxnSpPr>
          <p:cNvPr id="183" name="Google Shape;183;p10"/>
          <p:cNvCxnSpPr/>
          <p:nvPr/>
        </p:nvCxnSpPr>
        <p:spPr>
          <a:xfrm>
            <a:off x="713232" y="1031001"/>
            <a:ext cx="978862" cy="0"/>
          </a:xfrm>
          <a:prstGeom prst="straightConnector1">
            <a:avLst/>
          </a:prstGeom>
          <a:noFill/>
          <a:ln w="76200" cap="flat" cmpd="sng">
            <a:solidFill>
              <a:schemeClr val="accent1"/>
            </a:solidFill>
            <a:prstDash val="solid"/>
            <a:miter lim="800000"/>
            <a:headEnd type="none" w="sm" len="sm"/>
            <a:tailEnd type="none" w="sm" len="sm"/>
          </a:ln>
        </p:spPr>
      </p:cxnSp>
      <p:sp>
        <p:nvSpPr>
          <p:cNvPr id="184" name="Google Shape;184;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5" name="Google Shape;185;p10" descr="mailbox 3d concept"/>
          <p:cNvPicPr preferRelativeResize="0">
            <a:picLocks noGrp="1"/>
          </p:cNvPicPr>
          <p:nvPr>
            <p:ph type="body" idx="1"/>
          </p:nvPr>
        </p:nvPicPr>
        <p:blipFill rotWithShape="1">
          <a:blip r:embed="rId3">
            <a:alphaModFix/>
          </a:blip>
          <a:srcRect b="5695"/>
          <a:stretch/>
        </p:blipFill>
        <p:spPr>
          <a:xfrm>
            <a:off x="20" y="535709"/>
            <a:ext cx="8229580" cy="5820640"/>
          </a:xfrm>
          <a:prstGeom prst="rect">
            <a:avLst/>
          </a:prstGeom>
          <a:noFill/>
          <a:ln>
            <a:noFill/>
          </a:ln>
        </p:spPr>
      </p:pic>
      <p:cxnSp>
        <p:nvCxnSpPr>
          <p:cNvPr id="186" name="Google Shape;186;p10"/>
          <p:cNvCxnSpPr/>
          <p:nvPr/>
        </p:nvCxnSpPr>
        <p:spPr>
          <a:xfrm>
            <a:off x="-1" y="6359240"/>
            <a:ext cx="8229600" cy="0"/>
          </a:xfrm>
          <a:prstGeom prst="straightConnector1">
            <a:avLst/>
          </a:prstGeom>
          <a:noFill/>
          <a:ln w="76200" cap="flat" cmpd="sng">
            <a:solidFill>
              <a:schemeClr val="accent1"/>
            </a:solidFill>
            <a:prstDash val="solid"/>
            <a:miter lim="800000"/>
            <a:headEnd type="none" w="sm" len="sm"/>
            <a:tailEnd type="none" w="sm" len="sm"/>
          </a:ln>
        </p:spPr>
      </p:cxnSp>
      <p:sp>
        <p:nvSpPr>
          <p:cNvPr id="187" name="Google Shape;187;p10"/>
          <p:cNvSpPr txBox="1">
            <a:spLocks noGrp="1"/>
          </p:cNvSpPr>
          <p:nvPr>
            <p:ph type="title"/>
          </p:nvPr>
        </p:nvSpPr>
        <p:spPr>
          <a:xfrm>
            <a:off x="8719126" y="979051"/>
            <a:ext cx="2811879" cy="1807048"/>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Play"/>
              <a:buNone/>
            </a:pPr>
            <a:r>
              <a:rPr lang="en-US" sz="3600" b="1"/>
              <a:t>Zoho</a:t>
            </a:r>
            <a:endParaRPr/>
          </a:p>
        </p:txBody>
      </p:sp>
      <p:sp>
        <p:nvSpPr>
          <p:cNvPr id="188" name="Google Shape;188;p10"/>
          <p:cNvSpPr txBox="1">
            <a:spLocks noGrp="1"/>
          </p:cNvSpPr>
          <p:nvPr>
            <p:ph type="body" idx="2"/>
          </p:nvPr>
        </p:nvSpPr>
        <p:spPr>
          <a:xfrm>
            <a:off x="8719128" y="2922624"/>
            <a:ext cx="2811880" cy="3409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endParaRPr sz="1400" b="1" dirty="0"/>
          </a:p>
          <a:p>
            <a:pPr marL="0" lvl="1" indent="0">
              <a:buSzPts val="1400"/>
              <a:buNone/>
            </a:pPr>
            <a:r>
              <a:rPr lang="el-GR" sz="1400" dirty="0"/>
              <a:t>Το </a:t>
            </a:r>
            <a:r>
              <a:rPr lang="el-GR" sz="1400" dirty="0" err="1"/>
              <a:t>Zoho</a:t>
            </a:r>
            <a:r>
              <a:rPr lang="el-GR" sz="1400" dirty="0"/>
              <a:t> είναι μια δωρεάν υπηρεσία email που προσφέρεται από την </a:t>
            </a:r>
            <a:r>
              <a:rPr lang="el-GR" sz="1400" dirty="0" err="1"/>
              <a:t>Zoho</a:t>
            </a:r>
            <a:r>
              <a:rPr lang="el-GR" sz="1400" dirty="0"/>
              <a:t> </a:t>
            </a:r>
            <a:r>
              <a:rPr lang="el-GR" sz="1400" dirty="0" err="1"/>
              <a:t>Corporation</a:t>
            </a:r>
            <a:r>
              <a:rPr lang="el-GR" sz="1400" dirty="0"/>
              <a:t> που παρέχει πολλές δυνατότητες, όπως ημερολόγιο, επαφές και εργασίες. Προσφέρει επίσης ενοποίηση με άλλα προϊόντα </a:t>
            </a:r>
            <a:r>
              <a:rPr lang="el-GR" sz="1400" dirty="0" err="1"/>
              <a:t>Zoho</a:t>
            </a:r>
            <a:r>
              <a:rPr lang="el-GR" sz="1400" dirty="0"/>
              <a:t>, καθιστώντας το μια δημοφιλή επιλογή για τις επιχειρήσεις.</a:t>
            </a:r>
            <a:endParaRPr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2298</Words>
  <Application>Microsoft Office PowerPoint</Application>
  <PresentationFormat>Ευρεία οθόνη</PresentationFormat>
  <Paragraphs>171</Paragraphs>
  <Slides>19</Slides>
  <Notes>19</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19</vt:i4>
      </vt:variant>
    </vt:vector>
  </HeadingPairs>
  <TitlesOfParts>
    <vt:vector size="22" baseType="lpstr">
      <vt:lpstr>Play</vt:lpstr>
      <vt:lpstr>Arial</vt:lpstr>
      <vt:lpstr>Tema de Office</vt:lpstr>
      <vt:lpstr>Βασική Χρήση Υπολογιστών</vt:lpstr>
      <vt:lpstr>Εισαγωγή στο μήνυμα ηλεκτρονικού ταχυδρομείου (e-mail)</vt:lpstr>
      <vt:lpstr>Τι είναι το e-mail?</vt:lpstr>
      <vt:lpstr>Γιατί χρησιμοποιούμε το email?</vt:lpstr>
      <vt:lpstr>Πάροχοι υπηρεσιών email</vt:lpstr>
      <vt:lpstr>Gmail</vt:lpstr>
      <vt:lpstr>Outlook</vt:lpstr>
      <vt:lpstr>Yahoo</vt:lpstr>
      <vt:lpstr>Zoho</vt:lpstr>
      <vt:lpstr>Δημιουργία λογαριασμού e-mail</vt:lpstr>
      <vt:lpstr>Βήματα για τη Δημιουργία e-mail λογαριασμού</vt:lpstr>
      <vt:lpstr>Αποστολή, λήψη και οργάνωση των emails</vt:lpstr>
      <vt:lpstr>Αποστολή Μηνύματος (email)</vt:lpstr>
      <vt:lpstr>Απάντηση σ΄ένα email</vt:lpstr>
      <vt:lpstr>Προώθηση ενός μηνύματος (Email)</vt:lpstr>
      <vt:lpstr>Οργάνωση μηνυμάτων σε φακέλους</vt:lpstr>
      <vt:lpstr>Επισύναψη αρχείων</vt:lpstr>
      <vt:lpstr>Τύποι αρχείων που μπορούν να επισυναφθούν σε ένα email</vt:lpstr>
      <vt:lpstr>Όριο μεγέθους συνημμένου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Computing Curriculum</dc:title>
  <dc:creator>Manel Mena</dc:creator>
  <cp:lastModifiedBy>atsiov</cp:lastModifiedBy>
  <cp:revision>12</cp:revision>
  <dcterms:created xsi:type="dcterms:W3CDTF">2024-08-26T14:14:55Z</dcterms:created>
  <dcterms:modified xsi:type="dcterms:W3CDTF">2025-01-14T18:50:58Z</dcterms:modified>
</cp:coreProperties>
</file>